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Lst>
  <p:notesMasterIdLst>
    <p:notesMasterId r:id="rId57"/>
  </p:notesMasterIdLst>
  <p:sldIdLst>
    <p:sldId id="338" r:id="rId5"/>
    <p:sldId id="10431" r:id="rId6"/>
    <p:sldId id="10432" r:id="rId7"/>
    <p:sldId id="10444" r:id="rId8"/>
    <p:sldId id="10443" r:id="rId9"/>
    <p:sldId id="10433" r:id="rId10"/>
    <p:sldId id="10434" r:id="rId11"/>
    <p:sldId id="10435" r:id="rId12"/>
    <p:sldId id="10436" r:id="rId13"/>
    <p:sldId id="10445" r:id="rId14"/>
    <p:sldId id="10437" r:id="rId15"/>
    <p:sldId id="10438" r:id="rId16"/>
    <p:sldId id="10439" r:id="rId17"/>
    <p:sldId id="10440" r:id="rId18"/>
    <p:sldId id="2076138624" r:id="rId19"/>
    <p:sldId id="10441" r:id="rId20"/>
    <p:sldId id="10442" r:id="rId21"/>
    <p:sldId id="10549" r:id="rId22"/>
    <p:sldId id="10446" r:id="rId23"/>
    <p:sldId id="10447" r:id="rId24"/>
    <p:sldId id="10448" r:id="rId25"/>
    <p:sldId id="10449" r:id="rId26"/>
    <p:sldId id="10450" r:id="rId27"/>
    <p:sldId id="10451" r:id="rId28"/>
    <p:sldId id="10454" r:id="rId29"/>
    <p:sldId id="10453" r:id="rId30"/>
    <p:sldId id="10452" r:id="rId31"/>
    <p:sldId id="10456" r:id="rId32"/>
    <p:sldId id="10550" r:id="rId33"/>
    <p:sldId id="10455" r:id="rId34"/>
    <p:sldId id="10460" r:id="rId35"/>
    <p:sldId id="10495" r:id="rId36"/>
    <p:sldId id="10483" r:id="rId37"/>
    <p:sldId id="10484" r:id="rId38"/>
    <p:sldId id="2076138623" r:id="rId39"/>
    <p:sldId id="10485" r:id="rId40"/>
    <p:sldId id="10486" r:id="rId41"/>
    <p:sldId id="10556" r:id="rId42"/>
    <p:sldId id="10488" r:id="rId43"/>
    <p:sldId id="10489" r:id="rId44"/>
    <p:sldId id="10490" r:id="rId45"/>
    <p:sldId id="10491" r:id="rId46"/>
    <p:sldId id="10492" r:id="rId47"/>
    <p:sldId id="10493" r:id="rId48"/>
    <p:sldId id="10502" r:id="rId49"/>
    <p:sldId id="10498" r:id="rId50"/>
    <p:sldId id="10494" r:id="rId51"/>
    <p:sldId id="10506" r:id="rId52"/>
    <p:sldId id="10505" r:id="rId53"/>
    <p:sldId id="10504" r:id="rId54"/>
    <p:sldId id="10503" r:id="rId55"/>
    <p:sldId id="1054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429AF6-EB0C-49A6-83F6-0A21FFC7AE3B}">
          <p14:sldIdLst/>
        </p14:section>
        <p14:section name="Introduction" id="{D99FED32-04A9-4CEB-B660-76BBBC7DA9E0}">
          <p14:sldIdLst>
            <p14:sldId id="338"/>
            <p14:sldId id="10431"/>
            <p14:sldId id="10432"/>
            <p14:sldId id="10444"/>
          </p14:sldIdLst>
        </p14:section>
        <p14:section name="Power BI Admin Role" id="{81CB6E36-E3CF-4D4D-B213-EA58B1AFA803}">
          <p14:sldIdLst>
            <p14:sldId id="10443"/>
            <p14:sldId id="10433"/>
            <p14:sldId id="10434"/>
            <p14:sldId id="10435"/>
            <p14:sldId id="10436"/>
          </p14:sldIdLst>
        </p14:section>
        <p14:section name="Power BI Governance" id="{C5C21AB0-C8D3-4CDE-8B73-4697CD240E2F}">
          <p14:sldIdLst>
            <p14:sldId id="10445"/>
            <p14:sldId id="10437"/>
            <p14:sldId id="10438"/>
            <p14:sldId id="10439"/>
            <p14:sldId id="10440"/>
            <p14:sldId id="2076138624"/>
            <p14:sldId id="10441"/>
            <p14:sldId id="10442"/>
            <p14:sldId id="10549"/>
          </p14:sldIdLst>
        </p14:section>
        <p14:section name="Power BI Environment" id="{4872EA8C-0707-4206-A0D2-9298E1D4830F}">
          <p14:sldIdLst>
            <p14:sldId id="10446"/>
            <p14:sldId id="10447"/>
            <p14:sldId id="10448"/>
            <p14:sldId id="10449"/>
            <p14:sldId id="10450"/>
            <p14:sldId id="10451"/>
            <p14:sldId id="10454"/>
            <p14:sldId id="10453"/>
            <p14:sldId id="10452"/>
            <p14:sldId id="10456"/>
            <p14:sldId id="10550"/>
            <p14:sldId id="10455"/>
            <p14:sldId id="10460"/>
          </p14:sldIdLst>
        </p14:section>
        <p14:section name="Collaboration &amp; Sharing" id="{ADCB2A21-BB8F-46AF-A4E8-62F605107B57}">
          <p14:sldIdLst>
            <p14:sldId id="10495"/>
            <p14:sldId id="10483"/>
            <p14:sldId id="10484"/>
            <p14:sldId id="2076138623"/>
            <p14:sldId id="10485"/>
            <p14:sldId id="10486"/>
            <p14:sldId id="10556"/>
            <p14:sldId id="10488"/>
            <p14:sldId id="10489"/>
            <p14:sldId id="10490"/>
            <p14:sldId id="10491"/>
            <p14:sldId id="10492"/>
            <p14:sldId id="10493"/>
            <p14:sldId id="10502"/>
          </p14:sldIdLst>
        </p14:section>
        <p14:section name="Usage Monitoring" id="{1514CBF5-A8BC-4C3F-9E49-2CE5258E34D2}">
          <p14:sldIdLst>
            <p14:sldId id="10498"/>
            <p14:sldId id="10494"/>
            <p14:sldId id="10506"/>
            <p14:sldId id="10505"/>
            <p14:sldId id="10504"/>
            <p14:sldId id="10503"/>
            <p14:sldId id="1054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a Berkovich" initials="YB" lastIdx="13" clrIdx="0">
    <p:extLst>
      <p:ext uri="{19B8F6BF-5375-455C-9EA6-DF929625EA0E}">
        <p15:presenceInfo xmlns:p15="http://schemas.microsoft.com/office/powerpoint/2012/main" userId="S::yaberkov@microsoft.com::270b37d7-fbd6-4cc5-b099-84e9339dac07" providerId="AD"/>
      </p:ext>
    </p:extLst>
  </p:cmAuthor>
  <p:cmAuthor id="2" name="Nikil Prabhakar" initials="NP" lastIdx="9" clrIdx="1">
    <p:extLst>
      <p:ext uri="{19B8F6BF-5375-455C-9EA6-DF929625EA0E}">
        <p15:presenceInfo xmlns:p15="http://schemas.microsoft.com/office/powerpoint/2012/main" userId="Nikil Prabhakar" providerId="None"/>
      </p:ext>
    </p:extLst>
  </p:cmAuthor>
  <p:cmAuthor id="3" name="Yana Berkovich" initials="YB [2]" lastIdx="18" clrIdx="2">
    <p:extLst>
      <p:ext uri="{19B8F6BF-5375-455C-9EA6-DF929625EA0E}">
        <p15:presenceInfo xmlns:p15="http://schemas.microsoft.com/office/powerpoint/2012/main" userId="S::yaberkov_microsoft.com#ext#@obvience.onmicrosoft.com::00c361dc-1f2e-4b67-94e9-400422b61fe2" providerId="AD"/>
      </p:ext>
    </p:extLst>
  </p:cmAuthor>
  <p:cmAuthor id="4" name="Nikil Prabhakar" initials="NP [2]" lastIdx="16" clrIdx="3">
    <p:extLst>
      <p:ext uri="{19B8F6BF-5375-455C-9EA6-DF929625EA0E}">
        <p15:presenceInfo xmlns:p15="http://schemas.microsoft.com/office/powerpoint/2012/main" userId="S::Nikil@obvience.com::e6efa898-d5bb-4330-838a-8e8c901bb1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CC00"/>
    <a:srgbClr val="FFC00D"/>
    <a:srgbClr val="FF89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1" autoAdjust="0"/>
    <p:restoredTop sz="73693" autoAdjust="0"/>
  </p:normalViewPr>
  <p:slideViewPr>
    <p:cSldViewPr snapToGrid="0">
      <p:cViewPr varScale="1">
        <p:scale>
          <a:sx n="57" d="100"/>
          <a:sy n="57" d="100"/>
        </p:scale>
        <p:origin x="1421" y="5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4" d="100"/>
          <a:sy n="84" d="100"/>
        </p:scale>
        <p:origin x="2412" y="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62FE3B-1E61-49B5-9A08-2F068A28A8BE}"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13FF41D3-AF69-49D4-A5C9-96EE976E02CA}">
      <dgm:prSet custT="1"/>
      <dgm:spPr>
        <a:solidFill>
          <a:srgbClr val="FFCC00"/>
        </a:solidFill>
      </dgm:spPr>
      <dgm:t>
        <a:bodyPr/>
        <a:lstStyle/>
        <a:p>
          <a:r>
            <a:rPr lang="en-US" sz="2400" dirty="0">
              <a:solidFill>
                <a:schemeClr val="tx1"/>
              </a:solidFill>
              <a:latin typeface="Segoe UI" panose="020B0502040204020203" pitchFamily="34" charset="0"/>
              <a:cs typeface="Segoe UI" panose="020B0502040204020203" pitchFamily="34" charset="0"/>
            </a:rPr>
            <a:t>Power BI Tenant created in Azure Data Center</a:t>
          </a:r>
        </a:p>
      </dgm:t>
      <dgm:extLst>
        <a:ext uri="{E40237B7-FDA0-4F09-8148-C483321AD2D9}">
          <dgm14:cNvPr xmlns:dgm14="http://schemas.microsoft.com/office/drawing/2010/diagram" id="0" name="" descr="Power BI Tenant created in Azure Data Center&#10;Not possible to select Power BI location directly (more on this later)&#10;Based on Office 365 country or Azure Active Directory data center&#10;Think about other Azure services! Could result in egress charges!"/>
        </a:ext>
      </dgm:extLst>
    </dgm:pt>
    <dgm:pt modelId="{C67938A1-C83F-4EB7-8D23-6BD07D6BD55E}" type="parTrans" cxnId="{796648F8-18A3-4CD4-9E59-E7763160CD6B}">
      <dgm:prSet/>
      <dgm:spPr/>
      <dgm:t>
        <a:bodyPr/>
        <a:lstStyle/>
        <a:p>
          <a:endParaRPr lang="en-US"/>
        </a:p>
      </dgm:t>
    </dgm:pt>
    <dgm:pt modelId="{9F2D1F14-30EC-449C-8B7A-D49E71508AD0}" type="sibTrans" cxnId="{796648F8-18A3-4CD4-9E59-E7763160CD6B}">
      <dgm:prSet/>
      <dgm:spPr/>
      <dgm:t>
        <a:bodyPr/>
        <a:lstStyle/>
        <a:p>
          <a:endParaRPr lang="en-US"/>
        </a:p>
      </dgm:t>
    </dgm:pt>
    <dgm:pt modelId="{D4C97403-EDE1-4EB0-A40E-A87CC1A8F9F2}">
      <dgm:prSet custT="1"/>
      <dgm:spPr>
        <a:solidFill>
          <a:srgbClr val="FFCC00"/>
        </a:solidFill>
      </dgm:spPr>
      <dgm:t>
        <a:bodyPr/>
        <a:lstStyle/>
        <a:p>
          <a:r>
            <a:rPr lang="en-US" sz="2400" dirty="0">
              <a:solidFill>
                <a:schemeClr val="tx1"/>
              </a:solidFill>
              <a:latin typeface="Segoe UI" panose="020B0502040204020203" pitchFamily="34" charset="0"/>
              <a:cs typeface="Segoe UI" panose="020B0502040204020203" pitchFamily="34" charset="0"/>
            </a:rPr>
            <a:t>Not possible to select Power BI location directly (more on this later)</a:t>
          </a:r>
        </a:p>
      </dgm:t>
      <dgm:extLst>
        <a:ext uri="{E40237B7-FDA0-4F09-8148-C483321AD2D9}">
          <dgm14:cNvPr xmlns:dgm14="http://schemas.microsoft.com/office/drawing/2010/diagram" id="0" name="" descr="Power BI Tenant created in Azure Data Center&#10;Not possible to select Power BI location directly (more on this later)&#10;Based on Office 365 country or Azure Active Directory data center&#10;Think about other Azure services! Could result in egress charges!"/>
        </a:ext>
      </dgm:extLst>
    </dgm:pt>
    <dgm:pt modelId="{1B70B226-504B-4F86-A358-C5311DCA951E}" type="parTrans" cxnId="{D4672EBD-60C2-41E1-B22D-684134A886E3}">
      <dgm:prSet/>
      <dgm:spPr/>
      <dgm:t>
        <a:bodyPr/>
        <a:lstStyle/>
        <a:p>
          <a:endParaRPr lang="en-US"/>
        </a:p>
      </dgm:t>
    </dgm:pt>
    <dgm:pt modelId="{C3B8C292-8EEC-49A4-A547-0F0517319877}" type="sibTrans" cxnId="{D4672EBD-60C2-41E1-B22D-684134A886E3}">
      <dgm:prSet/>
      <dgm:spPr/>
      <dgm:t>
        <a:bodyPr/>
        <a:lstStyle/>
        <a:p>
          <a:endParaRPr lang="en-US"/>
        </a:p>
      </dgm:t>
    </dgm:pt>
    <dgm:pt modelId="{0E49257D-5F38-401A-B3F5-EFDF21A08C74}">
      <dgm:prSet custT="1"/>
      <dgm:spPr>
        <a:solidFill>
          <a:srgbClr val="FFCC00"/>
        </a:solidFill>
      </dgm:spPr>
      <dgm:t>
        <a:bodyPr/>
        <a:lstStyle/>
        <a:p>
          <a:r>
            <a:rPr lang="en-US" sz="2400" dirty="0">
              <a:solidFill>
                <a:schemeClr val="tx1"/>
              </a:solidFill>
              <a:latin typeface="Segoe UI" panose="020B0502040204020203" pitchFamily="34" charset="0"/>
              <a:cs typeface="Segoe UI" panose="020B0502040204020203" pitchFamily="34" charset="0"/>
            </a:rPr>
            <a:t>Based on Office 365 country or Azure Active Directory data center</a:t>
          </a:r>
        </a:p>
      </dgm:t>
      <dgm:extLst>
        <a:ext uri="{E40237B7-FDA0-4F09-8148-C483321AD2D9}">
          <dgm14:cNvPr xmlns:dgm14="http://schemas.microsoft.com/office/drawing/2010/diagram" id="0" name="" descr="Power BI Tenant created in Azure Data Center&#10;Not possible to select Power BI location directly (more on this later)&#10;Based on Office 365 country or Azure Active Directory data center&#10;Think about other Azure services! Could result in egress charges!"/>
        </a:ext>
      </dgm:extLst>
    </dgm:pt>
    <dgm:pt modelId="{536D51DD-3402-4B16-98A9-15222C28BFC3}" type="parTrans" cxnId="{5B95650A-7C02-47A4-8C9F-40D4C7D14F75}">
      <dgm:prSet/>
      <dgm:spPr/>
      <dgm:t>
        <a:bodyPr/>
        <a:lstStyle/>
        <a:p>
          <a:endParaRPr lang="en-US"/>
        </a:p>
      </dgm:t>
    </dgm:pt>
    <dgm:pt modelId="{F4005B10-FA76-438F-9E8A-C05720BD6819}" type="sibTrans" cxnId="{5B95650A-7C02-47A4-8C9F-40D4C7D14F75}">
      <dgm:prSet/>
      <dgm:spPr/>
      <dgm:t>
        <a:bodyPr/>
        <a:lstStyle/>
        <a:p>
          <a:endParaRPr lang="en-US"/>
        </a:p>
      </dgm:t>
    </dgm:pt>
    <dgm:pt modelId="{8A752873-D7DC-4621-B276-83DB1042418E}">
      <dgm:prSet custT="1"/>
      <dgm:spPr>
        <a:solidFill>
          <a:srgbClr val="FFCC00"/>
        </a:solidFill>
      </dgm:spPr>
      <dgm:t>
        <a:bodyPr/>
        <a:lstStyle/>
        <a:p>
          <a:r>
            <a:rPr lang="en-US" sz="2400" dirty="0">
              <a:solidFill>
                <a:schemeClr val="tx1"/>
              </a:solidFill>
              <a:latin typeface="Segoe UI" panose="020B0502040204020203" pitchFamily="34" charset="0"/>
              <a:cs typeface="Segoe UI" panose="020B0502040204020203" pitchFamily="34" charset="0"/>
            </a:rPr>
            <a:t>Think about other Azure services! Could result in egress charges!</a:t>
          </a:r>
        </a:p>
      </dgm:t>
      <dgm:extLst>
        <a:ext uri="{E40237B7-FDA0-4F09-8148-C483321AD2D9}">
          <dgm14:cNvPr xmlns:dgm14="http://schemas.microsoft.com/office/drawing/2010/diagram" id="0" name="" descr="Power BI Tenant created in Azure Data Center&#10;Not possible to select Power BI location directly (more on this later)&#10;Based on Office 365 country or Azure Active Directory data center&#10;Think about other Azure services! Could result in egress charges!"/>
        </a:ext>
      </dgm:extLst>
    </dgm:pt>
    <dgm:pt modelId="{D77E9C6C-EF35-438C-9417-EF8866CCDB30}" type="parTrans" cxnId="{777BB7B2-23F6-4770-83F8-E30EA477BC99}">
      <dgm:prSet/>
      <dgm:spPr/>
      <dgm:t>
        <a:bodyPr/>
        <a:lstStyle/>
        <a:p>
          <a:endParaRPr lang="en-US"/>
        </a:p>
      </dgm:t>
    </dgm:pt>
    <dgm:pt modelId="{811124A1-63FB-462B-99D0-38011484786D}" type="sibTrans" cxnId="{777BB7B2-23F6-4770-83F8-E30EA477BC99}">
      <dgm:prSet/>
      <dgm:spPr/>
      <dgm:t>
        <a:bodyPr/>
        <a:lstStyle/>
        <a:p>
          <a:endParaRPr lang="en-US"/>
        </a:p>
      </dgm:t>
    </dgm:pt>
    <dgm:pt modelId="{95CD93CD-DEB2-45C0-9296-952E4CC1ADF8}" type="pres">
      <dgm:prSet presAssocID="{1C62FE3B-1E61-49B5-9A08-2F068A28A8BE}" presName="linear" presStyleCnt="0">
        <dgm:presLayoutVars>
          <dgm:animLvl val="lvl"/>
          <dgm:resizeHandles val="exact"/>
        </dgm:presLayoutVars>
      </dgm:prSet>
      <dgm:spPr/>
    </dgm:pt>
    <dgm:pt modelId="{29FF64EF-8ED6-4863-86EE-2FA12F87E292}" type="pres">
      <dgm:prSet presAssocID="{13FF41D3-AF69-49D4-A5C9-96EE976E02CA}" presName="parentText" presStyleLbl="node1" presStyleIdx="0" presStyleCnt="4">
        <dgm:presLayoutVars>
          <dgm:chMax val="0"/>
          <dgm:bulletEnabled val="1"/>
        </dgm:presLayoutVars>
      </dgm:prSet>
      <dgm:spPr/>
    </dgm:pt>
    <dgm:pt modelId="{283B9F49-FD26-420A-A934-7A6741C32F19}" type="pres">
      <dgm:prSet presAssocID="{9F2D1F14-30EC-449C-8B7A-D49E71508AD0}" presName="spacer" presStyleCnt="0"/>
      <dgm:spPr/>
    </dgm:pt>
    <dgm:pt modelId="{2ED7F7FA-0AF8-4FA1-95E6-8213E9917671}" type="pres">
      <dgm:prSet presAssocID="{D4C97403-EDE1-4EB0-A40E-A87CC1A8F9F2}" presName="parentText" presStyleLbl="node1" presStyleIdx="1" presStyleCnt="4">
        <dgm:presLayoutVars>
          <dgm:chMax val="0"/>
          <dgm:bulletEnabled val="1"/>
        </dgm:presLayoutVars>
      </dgm:prSet>
      <dgm:spPr/>
    </dgm:pt>
    <dgm:pt modelId="{0E5A3AD3-937B-4AA4-AE8B-ED090AAF8CF9}" type="pres">
      <dgm:prSet presAssocID="{C3B8C292-8EEC-49A4-A547-0F0517319877}" presName="spacer" presStyleCnt="0"/>
      <dgm:spPr/>
    </dgm:pt>
    <dgm:pt modelId="{11B71CA9-67D9-4009-993F-3203456CB206}" type="pres">
      <dgm:prSet presAssocID="{0E49257D-5F38-401A-B3F5-EFDF21A08C74}" presName="parentText" presStyleLbl="node1" presStyleIdx="2" presStyleCnt="4">
        <dgm:presLayoutVars>
          <dgm:chMax val="0"/>
          <dgm:bulletEnabled val="1"/>
        </dgm:presLayoutVars>
      </dgm:prSet>
      <dgm:spPr/>
    </dgm:pt>
    <dgm:pt modelId="{17403FD7-544B-4EA8-B527-E53456D02BE4}" type="pres">
      <dgm:prSet presAssocID="{F4005B10-FA76-438F-9E8A-C05720BD6819}" presName="spacer" presStyleCnt="0"/>
      <dgm:spPr/>
    </dgm:pt>
    <dgm:pt modelId="{C7DF634B-5505-4CC6-92BC-10576DFEB09C}" type="pres">
      <dgm:prSet presAssocID="{8A752873-D7DC-4621-B276-83DB1042418E}" presName="parentText" presStyleLbl="node1" presStyleIdx="3" presStyleCnt="4">
        <dgm:presLayoutVars>
          <dgm:chMax val="0"/>
          <dgm:bulletEnabled val="1"/>
        </dgm:presLayoutVars>
      </dgm:prSet>
      <dgm:spPr/>
    </dgm:pt>
  </dgm:ptLst>
  <dgm:cxnLst>
    <dgm:cxn modelId="{5B95650A-7C02-47A4-8C9F-40D4C7D14F75}" srcId="{1C62FE3B-1E61-49B5-9A08-2F068A28A8BE}" destId="{0E49257D-5F38-401A-B3F5-EFDF21A08C74}" srcOrd="2" destOrd="0" parTransId="{536D51DD-3402-4B16-98A9-15222C28BFC3}" sibTransId="{F4005B10-FA76-438F-9E8A-C05720BD6819}"/>
    <dgm:cxn modelId="{A73F510C-EFA0-491A-95F4-98391EA612A3}" type="presOf" srcId="{13FF41D3-AF69-49D4-A5C9-96EE976E02CA}" destId="{29FF64EF-8ED6-4863-86EE-2FA12F87E292}" srcOrd="0" destOrd="0" presId="urn:microsoft.com/office/officeart/2005/8/layout/vList2"/>
    <dgm:cxn modelId="{222AE40D-7713-4252-9E6A-2CBE62DB2759}" type="presOf" srcId="{1C62FE3B-1E61-49B5-9A08-2F068A28A8BE}" destId="{95CD93CD-DEB2-45C0-9296-952E4CC1ADF8}" srcOrd="0" destOrd="0" presId="urn:microsoft.com/office/officeart/2005/8/layout/vList2"/>
    <dgm:cxn modelId="{96926063-2427-4AB5-9235-078962367DE3}" type="presOf" srcId="{8A752873-D7DC-4621-B276-83DB1042418E}" destId="{C7DF634B-5505-4CC6-92BC-10576DFEB09C}" srcOrd="0" destOrd="0" presId="urn:microsoft.com/office/officeart/2005/8/layout/vList2"/>
    <dgm:cxn modelId="{68F7CB6E-04CE-49F8-A80A-4742A2BF816D}" type="presOf" srcId="{0E49257D-5F38-401A-B3F5-EFDF21A08C74}" destId="{11B71CA9-67D9-4009-993F-3203456CB206}" srcOrd="0" destOrd="0" presId="urn:microsoft.com/office/officeart/2005/8/layout/vList2"/>
    <dgm:cxn modelId="{777BB7B2-23F6-4770-83F8-E30EA477BC99}" srcId="{1C62FE3B-1E61-49B5-9A08-2F068A28A8BE}" destId="{8A752873-D7DC-4621-B276-83DB1042418E}" srcOrd="3" destOrd="0" parTransId="{D77E9C6C-EF35-438C-9417-EF8866CCDB30}" sibTransId="{811124A1-63FB-462B-99D0-38011484786D}"/>
    <dgm:cxn modelId="{D4672EBD-60C2-41E1-B22D-684134A886E3}" srcId="{1C62FE3B-1E61-49B5-9A08-2F068A28A8BE}" destId="{D4C97403-EDE1-4EB0-A40E-A87CC1A8F9F2}" srcOrd="1" destOrd="0" parTransId="{1B70B226-504B-4F86-A358-C5311DCA951E}" sibTransId="{C3B8C292-8EEC-49A4-A547-0F0517319877}"/>
    <dgm:cxn modelId="{A2161CC6-0EEE-453C-9391-6288A3E4665B}" type="presOf" srcId="{D4C97403-EDE1-4EB0-A40E-A87CC1A8F9F2}" destId="{2ED7F7FA-0AF8-4FA1-95E6-8213E9917671}" srcOrd="0" destOrd="0" presId="urn:microsoft.com/office/officeart/2005/8/layout/vList2"/>
    <dgm:cxn modelId="{796648F8-18A3-4CD4-9E59-E7763160CD6B}" srcId="{1C62FE3B-1E61-49B5-9A08-2F068A28A8BE}" destId="{13FF41D3-AF69-49D4-A5C9-96EE976E02CA}" srcOrd="0" destOrd="0" parTransId="{C67938A1-C83F-4EB7-8D23-6BD07D6BD55E}" sibTransId="{9F2D1F14-30EC-449C-8B7A-D49E71508AD0}"/>
    <dgm:cxn modelId="{97024B16-D636-4540-95BD-FB3EAFFD66DA}" type="presParOf" srcId="{95CD93CD-DEB2-45C0-9296-952E4CC1ADF8}" destId="{29FF64EF-8ED6-4863-86EE-2FA12F87E292}" srcOrd="0" destOrd="0" presId="urn:microsoft.com/office/officeart/2005/8/layout/vList2"/>
    <dgm:cxn modelId="{BC4B0FB9-E016-46AF-AD1C-5E480BA0AED5}" type="presParOf" srcId="{95CD93CD-DEB2-45C0-9296-952E4CC1ADF8}" destId="{283B9F49-FD26-420A-A934-7A6741C32F19}" srcOrd="1" destOrd="0" presId="urn:microsoft.com/office/officeart/2005/8/layout/vList2"/>
    <dgm:cxn modelId="{21B7286D-A36A-4516-847F-9B60ED4A2208}" type="presParOf" srcId="{95CD93CD-DEB2-45C0-9296-952E4CC1ADF8}" destId="{2ED7F7FA-0AF8-4FA1-95E6-8213E9917671}" srcOrd="2" destOrd="0" presId="urn:microsoft.com/office/officeart/2005/8/layout/vList2"/>
    <dgm:cxn modelId="{97403C97-B3C9-424C-B7A3-18127D1C020E}" type="presParOf" srcId="{95CD93CD-DEB2-45C0-9296-952E4CC1ADF8}" destId="{0E5A3AD3-937B-4AA4-AE8B-ED090AAF8CF9}" srcOrd="3" destOrd="0" presId="urn:microsoft.com/office/officeart/2005/8/layout/vList2"/>
    <dgm:cxn modelId="{C9D5B2F3-A890-4966-BB88-75BF8454868D}" type="presParOf" srcId="{95CD93CD-DEB2-45C0-9296-952E4CC1ADF8}" destId="{11B71CA9-67D9-4009-993F-3203456CB206}" srcOrd="4" destOrd="0" presId="urn:microsoft.com/office/officeart/2005/8/layout/vList2"/>
    <dgm:cxn modelId="{A97C9840-0C70-4205-A2A8-21E1C992C9AF}" type="presParOf" srcId="{95CD93CD-DEB2-45C0-9296-952E4CC1ADF8}" destId="{17403FD7-544B-4EA8-B527-E53456D02BE4}" srcOrd="5" destOrd="0" presId="urn:microsoft.com/office/officeart/2005/8/layout/vList2"/>
    <dgm:cxn modelId="{B12DC6B8-4DE1-4331-880B-B90979710D3B}" type="presParOf" srcId="{95CD93CD-DEB2-45C0-9296-952E4CC1ADF8}" destId="{C7DF634B-5505-4CC6-92BC-10576DFEB09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F64EF-8ED6-4863-86EE-2FA12F87E292}">
      <dsp:nvSpPr>
        <dsp:cNvPr id="0" name=""/>
        <dsp:cNvSpPr/>
      </dsp:nvSpPr>
      <dsp:spPr>
        <a:xfrm>
          <a:off x="0" y="9482"/>
          <a:ext cx="10810568" cy="608400"/>
        </a:xfrm>
        <a:prstGeom prst="roundRect">
          <a:avLst/>
        </a:prstGeom>
        <a:solidFill>
          <a:srgbClr val="FFCC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Segoe UI" panose="020B0502040204020203" pitchFamily="34" charset="0"/>
              <a:cs typeface="Segoe UI" panose="020B0502040204020203" pitchFamily="34" charset="0"/>
            </a:rPr>
            <a:t>Power BI Tenant created in Azure Data Center</a:t>
          </a:r>
        </a:p>
      </dsp:txBody>
      <dsp:txXfrm>
        <a:off x="29700" y="39182"/>
        <a:ext cx="10751168" cy="549000"/>
      </dsp:txXfrm>
    </dsp:sp>
    <dsp:sp modelId="{2ED7F7FA-0AF8-4FA1-95E6-8213E9917671}">
      <dsp:nvSpPr>
        <dsp:cNvPr id="0" name=""/>
        <dsp:cNvSpPr/>
      </dsp:nvSpPr>
      <dsp:spPr>
        <a:xfrm>
          <a:off x="0" y="675483"/>
          <a:ext cx="10810568" cy="608400"/>
        </a:xfrm>
        <a:prstGeom prst="roundRect">
          <a:avLst/>
        </a:prstGeom>
        <a:solidFill>
          <a:srgbClr val="FFCC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Segoe UI" panose="020B0502040204020203" pitchFamily="34" charset="0"/>
              <a:cs typeface="Segoe UI" panose="020B0502040204020203" pitchFamily="34" charset="0"/>
            </a:rPr>
            <a:t>Not possible to select Power BI location directly (more on this later)</a:t>
          </a:r>
        </a:p>
      </dsp:txBody>
      <dsp:txXfrm>
        <a:off x="29700" y="705183"/>
        <a:ext cx="10751168" cy="549000"/>
      </dsp:txXfrm>
    </dsp:sp>
    <dsp:sp modelId="{11B71CA9-67D9-4009-993F-3203456CB206}">
      <dsp:nvSpPr>
        <dsp:cNvPr id="0" name=""/>
        <dsp:cNvSpPr/>
      </dsp:nvSpPr>
      <dsp:spPr>
        <a:xfrm>
          <a:off x="0" y="1341483"/>
          <a:ext cx="10810568" cy="608400"/>
        </a:xfrm>
        <a:prstGeom prst="roundRect">
          <a:avLst/>
        </a:prstGeom>
        <a:solidFill>
          <a:srgbClr val="FFCC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Segoe UI" panose="020B0502040204020203" pitchFamily="34" charset="0"/>
              <a:cs typeface="Segoe UI" panose="020B0502040204020203" pitchFamily="34" charset="0"/>
            </a:rPr>
            <a:t>Based on Office 365 country or Azure Active Directory data center</a:t>
          </a:r>
        </a:p>
      </dsp:txBody>
      <dsp:txXfrm>
        <a:off x="29700" y="1371183"/>
        <a:ext cx="10751168" cy="549000"/>
      </dsp:txXfrm>
    </dsp:sp>
    <dsp:sp modelId="{C7DF634B-5505-4CC6-92BC-10576DFEB09C}">
      <dsp:nvSpPr>
        <dsp:cNvPr id="0" name=""/>
        <dsp:cNvSpPr/>
      </dsp:nvSpPr>
      <dsp:spPr>
        <a:xfrm>
          <a:off x="0" y="2007483"/>
          <a:ext cx="10810568" cy="608400"/>
        </a:xfrm>
        <a:prstGeom prst="roundRect">
          <a:avLst/>
        </a:prstGeom>
        <a:solidFill>
          <a:srgbClr val="FFCC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Segoe UI" panose="020B0502040204020203" pitchFamily="34" charset="0"/>
              <a:cs typeface="Segoe UI" panose="020B0502040204020203" pitchFamily="34" charset="0"/>
            </a:rPr>
            <a:t>Think about other Azure services! Could result in egress charges!</a:t>
          </a:r>
        </a:p>
      </dsp:txBody>
      <dsp:txXfrm>
        <a:off x="29700" y="2037183"/>
        <a:ext cx="10751168" cy="549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AF1929-E072-4AD9-97BB-1F9B97CF51E7}" type="datetimeFigureOut">
              <a:rPr lang="en-US" smtClean="0"/>
              <a:t>6/3/2022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A35EB-C10F-443D-80C2-0C5080E79EBC}" type="slidenum">
              <a:rPr lang="en-US" smtClean="0"/>
              <a:t>‹#›</a:t>
            </a:fld>
            <a:endParaRPr lang="en-US"/>
          </a:p>
        </p:txBody>
      </p:sp>
    </p:spTree>
    <p:extLst>
      <p:ext uri="{BB962C8B-B14F-4D97-AF65-F5344CB8AC3E}">
        <p14:creationId xmlns:p14="http://schemas.microsoft.com/office/powerpoint/2010/main" val="2395865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855845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366724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808045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513516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099730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254661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A35EB-C10F-443D-80C2-0C5080E79EBC}" type="slidenum">
              <a:rPr lang="en-US" smtClean="0"/>
              <a:t>15</a:t>
            </a:fld>
            <a:endParaRPr lang="en-US"/>
          </a:p>
        </p:txBody>
      </p:sp>
    </p:spTree>
    <p:extLst>
      <p:ext uri="{BB962C8B-B14F-4D97-AF65-F5344CB8AC3E}">
        <p14:creationId xmlns:p14="http://schemas.microsoft.com/office/powerpoint/2010/main" val="3802390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502890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105156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Tenant settings, note also that you can customize the link to acquire a Power BI license as well! In other words, can now direct your Power BI users to an internal website or application for license management, as depicted in the screenshots below. By specifying a URL for licensing requests, you customize the target URL of the Upgrade account button that a user without a Power BI Pro license can find in the Update to Power BI Pro dialog box as well as in the Manage personal storage page. Moreover, Power BI no longer offers the Try Pro for free button in this dialog box or storage page to ensure that Power BI guides your users reliably through the processes defined in your organization via your license management solution.</a:t>
            </a:r>
          </a:p>
          <a:p>
            <a:endParaRPr lang="en-US" dirty="0"/>
          </a:p>
          <a:p>
            <a:r>
              <a:rPr lang="en-US" dirty="0"/>
              <a:t>And that’s it for a quick introduction of the new help and support settings. Whether your company covers technical training and support in-house or outsources these functions to an external entity, you can now leverage your help and support resources directly from within Power BI to ensure employee productivity and satisfaction. Not only can you guide your users to an internal training site, connect them with experts and peers in your organization, and offer technical support through your own helpdesk team, you can also keep track of support incidents more easily, identify recurring problems, and build up a targeted knowledge base. Tailoring help and support for Power BI users can deliver a significant business value, enabling employees to contact their Power BI admins for support or to obtain a required Power BI Pro license more effortlessly than before.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684571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19</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34878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774024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607059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38621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343374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832509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980344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380060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8500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360723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292088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20398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998441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685606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31</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653370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32</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640851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848349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798697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A35EB-C10F-443D-80C2-0C5080E79EBC}" type="slidenum">
              <a:rPr lang="en-US" smtClean="0"/>
              <a:t>35</a:t>
            </a:fld>
            <a:endParaRPr lang="en-US"/>
          </a:p>
        </p:txBody>
      </p:sp>
    </p:spTree>
    <p:extLst>
      <p:ext uri="{BB962C8B-B14F-4D97-AF65-F5344CB8AC3E}">
        <p14:creationId xmlns:p14="http://schemas.microsoft.com/office/powerpoint/2010/main" val="2113263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7742163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7135134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8657182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686961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3149637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605890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913983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255762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189305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5564628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45</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150878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46</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387428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1174538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1008364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713319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7821413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42069014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3944715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52</a:t>
            </a:fld>
            <a:endParaRPr lang="en-US" dirty="0"/>
          </a:p>
        </p:txBody>
      </p:sp>
      <p:sp>
        <p:nvSpPr>
          <p:cNvPr id="5" name="Footer Placeholder 4">
            <a:extLst>
              <a:ext uri="{FF2B5EF4-FFF2-40B4-BE49-F238E27FC236}">
                <a16:creationId xmlns:a16="http://schemas.microsoft.com/office/drawing/2014/main" id="{AA1C7C00-3D99-4532-9FE1-AD90F53CC57F}"/>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300535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659441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2900095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081695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2735257-3D1F-4904-8E0A-D5FCAA354E0D}"/>
              </a:ext>
            </a:extLst>
          </p:cNvPr>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1629171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FFCC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CF95B-35EB-4F2C-AEA8-D5A06E4B28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51A77D-2947-4EEC-95B1-E31D32499B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7EAE30-F22F-4185-90D9-41E9E2FD5BFC}"/>
              </a:ext>
            </a:extLst>
          </p:cNvPr>
          <p:cNvSpPr>
            <a:spLocks noGrp="1"/>
          </p:cNvSpPr>
          <p:nvPr>
            <p:ph type="dt" sz="half" idx="10"/>
          </p:nvPr>
        </p:nvSpPr>
        <p:spPr/>
        <p:txBody>
          <a:bodyPr/>
          <a:lstStyle/>
          <a:p>
            <a:fld id="{99B741CC-6F6D-4ABC-B547-E04FAF6D6C12}" type="datetimeFigureOut">
              <a:rPr lang="en-US" smtClean="0"/>
              <a:t>6/3/2022</a:t>
            </a:fld>
            <a:endParaRPr lang="en-US"/>
          </a:p>
        </p:txBody>
      </p:sp>
      <p:sp>
        <p:nvSpPr>
          <p:cNvPr id="5" name="Footer Placeholder 4">
            <a:extLst>
              <a:ext uri="{FF2B5EF4-FFF2-40B4-BE49-F238E27FC236}">
                <a16:creationId xmlns:a16="http://schemas.microsoft.com/office/drawing/2014/main" id="{149C0E1B-916D-4EE6-9F01-F249BD25F3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CEF594-071E-4987-A028-DB89CC199E9C}"/>
              </a:ext>
            </a:extLst>
          </p:cNvPr>
          <p:cNvSpPr>
            <a:spLocks noGrp="1"/>
          </p:cNvSpPr>
          <p:nvPr>
            <p:ph type="sldNum" sz="quarter" idx="12"/>
          </p:nvPr>
        </p:nvSpPr>
        <p:spPr/>
        <p:txBody>
          <a:bodyPr/>
          <a:lstStyle/>
          <a:p>
            <a:fld id="{675FFA90-0F3F-492E-826E-6760A6204CAB}" type="slidenum">
              <a:rPr lang="en-US" smtClean="0"/>
              <a:t>‹#›</a:t>
            </a:fld>
            <a:endParaRPr lang="en-US"/>
          </a:p>
        </p:txBody>
      </p:sp>
      <p:sp>
        <p:nvSpPr>
          <p:cNvPr id="7" name="Title 1">
            <a:extLst>
              <a:ext uri="{FF2B5EF4-FFF2-40B4-BE49-F238E27FC236}">
                <a16:creationId xmlns:a16="http://schemas.microsoft.com/office/drawing/2014/main" id="{465D2057-A9D4-4A9D-9E1A-C352557B8386}"/>
              </a:ext>
            </a:extLst>
          </p:cNvPr>
          <p:cNvSpPr txBox="1">
            <a:spLocks/>
          </p:cNvSpPr>
          <p:nvPr userDrawn="1"/>
        </p:nvSpPr>
        <p:spPr>
          <a:xfrm>
            <a:off x="964039" y="2820271"/>
            <a:ext cx="9141397" cy="4985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
        <p:nvSpPr>
          <p:cNvPr id="8" name="TextBox 7">
            <a:extLst>
              <a:ext uri="{FF2B5EF4-FFF2-40B4-BE49-F238E27FC236}">
                <a16:creationId xmlns:a16="http://schemas.microsoft.com/office/drawing/2014/main" id="{248C33FA-0143-44AA-99D4-32C8DACA9109}"/>
              </a:ext>
            </a:extLst>
          </p:cNvPr>
          <p:cNvSpPr txBox="1"/>
          <p:nvPr userDrawn="1"/>
        </p:nvSpPr>
        <p:spPr bwMode="black">
          <a:xfrm>
            <a:off x="5247209" y="6568123"/>
            <a:ext cx="1965282"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1000" dirty="0"/>
              <a:t>© 2020 Microsoft. All rights reserved.</a:t>
            </a:r>
          </a:p>
        </p:txBody>
      </p:sp>
    </p:spTree>
    <p:extLst>
      <p:ext uri="{BB962C8B-B14F-4D97-AF65-F5344CB8AC3E}">
        <p14:creationId xmlns:p14="http://schemas.microsoft.com/office/powerpoint/2010/main" val="3194768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AA980-0E0F-449E-9405-88DA08B436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2AD75D-DA90-4021-B63E-15C2EE50EF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9A4D36-1D1A-4548-9E50-F41FEABD8A03}"/>
              </a:ext>
            </a:extLst>
          </p:cNvPr>
          <p:cNvSpPr>
            <a:spLocks noGrp="1"/>
          </p:cNvSpPr>
          <p:nvPr>
            <p:ph type="dt" sz="half" idx="10"/>
          </p:nvPr>
        </p:nvSpPr>
        <p:spPr/>
        <p:txBody>
          <a:bodyPr/>
          <a:lstStyle/>
          <a:p>
            <a:fld id="{99B741CC-6F6D-4ABC-B547-E04FAF6D6C12}" type="datetimeFigureOut">
              <a:rPr lang="en-US" smtClean="0"/>
              <a:t>6/3/2022</a:t>
            </a:fld>
            <a:endParaRPr lang="en-US"/>
          </a:p>
        </p:txBody>
      </p:sp>
      <p:sp>
        <p:nvSpPr>
          <p:cNvPr id="5" name="Footer Placeholder 4">
            <a:extLst>
              <a:ext uri="{FF2B5EF4-FFF2-40B4-BE49-F238E27FC236}">
                <a16:creationId xmlns:a16="http://schemas.microsoft.com/office/drawing/2014/main" id="{325FBA84-C726-4F9A-954F-AE56072A9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EA851-EB3F-4881-9B94-A93B0817A061}"/>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367067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6474F8-5373-4E30-A814-0312323D40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F76CF0-08EC-42C7-83A8-702755EF4C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B0BDE8-E520-495F-A225-9FCAA3456B32}"/>
              </a:ext>
            </a:extLst>
          </p:cNvPr>
          <p:cNvSpPr>
            <a:spLocks noGrp="1"/>
          </p:cNvSpPr>
          <p:nvPr>
            <p:ph type="dt" sz="half" idx="10"/>
          </p:nvPr>
        </p:nvSpPr>
        <p:spPr/>
        <p:txBody>
          <a:bodyPr/>
          <a:lstStyle/>
          <a:p>
            <a:fld id="{99B741CC-6F6D-4ABC-B547-E04FAF6D6C12}" type="datetimeFigureOut">
              <a:rPr lang="en-US" smtClean="0"/>
              <a:t>6/3/2022</a:t>
            </a:fld>
            <a:endParaRPr lang="en-US"/>
          </a:p>
        </p:txBody>
      </p:sp>
      <p:sp>
        <p:nvSpPr>
          <p:cNvPr id="5" name="Footer Placeholder 4">
            <a:extLst>
              <a:ext uri="{FF2B5EF4-FFF2-40B4-BE49-F238E27FC236}">
                <a16:creationId xmlns:a16="http://schemas.microsoft.com/office/drawing/2014/main" id="{8A21C692-F928-4B5F-BEE5-A61EE4A66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7E7905-5901-4E7D-B70E-71654DE051B3}"/>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3382709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mn-lt"/>
            </a:endParaRPr>
          </a:p>
        </p:txBody>
      </p:sp>
      <p:sp>
        <p:nvSpPr>
          <p:cNvPr id="2" name="Title">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dirty="0"/>
              <a:t>Title text</a:t>
            </a:r>
          </a:p>
        </p:txBody>
      </p:sp>
      <p:sp>
        <p:nvSpPr>
          <p:cNvPr id="9" name="Subtitle">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dirty="0"/>
              <a:t>Subtitle text (hide in Selection pane if not required)</a:t>
            </a:r>
          </a:p>
        </p:txBody>
      </p:sp>
      <p:sp>
        <p:nvSpPr>
          <p:cNvPr id="3" name="Content Placeholder">
            <a:extLst>
              <a:ext uri="{FF2B5EF4-FFF2-40B4-BE49-F238E27FC236}">
                <a16:creationId xmlns:a16="http://schemas.microsoft.com/office/drawing/2014/main" id="{7527CC3A-9865-44A2-8C7C-750E2328C1C0}"/>
              </a:ext>
            </a:extLst>
          </p:cNvPr>
          <p:cNvSpPr>
            <a:spLocks noGrp="1"/>
          </p:cNvSpPr>
          <p:nvPr>
            <p:ph idx="1" hasCustomPrompt="1"/>
          </p:nvPr>
        </p:nvSpPr>
        <p:spPr>
          <a:xfrm>
            <a:off x="8070572" y="2030243"/>
            <a:ext cx="3657600" cy="4572000"/>
          </a:xfrm>
        </p:spPr>
        <p:txBody>
          <a:bodyPr>
            <a:noAutofit/>
          </a:bodyPr>
          <a:lstStyle>
            <a:lvl1pPr>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F18CCA1E-5C70-4558-89D4-B730694DE847}"/>
              </a:ext>
            </a:extLst>
          </p:cNvPr>
          <p:cNvSpPr>
            <a:spLocks noGrp="1"/>
          </p:cNvSpPr>
          <p:nvPr>
            <p:ph type="ftr" sz="quarter" idx="11"/>
          </p:nvPr>
        </p:nvSpPr>
        <p:spPr/>
        <p:txBody>
          <a:bodyPr/>
          <a:lstStyle/>
          <a:p>
            <a:r>
              <a:rPr lang="en-AU" dirty="0"/>
              <a:t>© 2020 Microsoft. All rights reserved. </a:t>
            </a:r>
          </a:p>
        </p:txBody>
      </p:sp>
      <p:sp>
        <p:nvSpPr>
          <p:cNvPr id="8" name="Picture Placeholder 7">
            <a:extLst>
              <a:ext uri="{FF2B5EF4-FFF2-40B4-BE49-F238E27FC236}">
                <a16:creationId xmlns:a16="http://schemas.microsoft.com/office/drawing/2014/main" id="{46A0AEEF-6CDD-4067-B71C-8692B7FC3F08}"/>
              </a:ext>
            </a:extLst>
          </p:cNvPr>
          <p:cNvSpPr>
            <a:spLocks noGrp="1"/>
          </p:cNvSpPr>
          <p:nvPr>
            <p:ph type="pic" sz="quarter" idx="12"/>
          </p:nvPr>
        </p:nvSpPr>
        <p:spPr>
          <a:xfrm>
            <a:off x="499201" y="2030243"/>
            <a:ext cx="7315200" cy="4572000"/>
          </a:xfrm>
        </p:spPr>
        <p:txBody>
          <a:bodyPr/>
          <a:lstStyle/>
          <a:p>
            <a:r>
              <a:rPr lang="en-US"/>
              <a:t>Click icon to add picture</a:t>
            </a:r>
          </a:p>
        </p:txBody>
      </p:sp>
    </p:spTree>
    <p:extLst>
      <p:ext uri="{BB962C8B-B14F-4D97-AF65-F5344CB8AC3E}">
        <p14:creationId xmlns:p14="http://schemas.microsoft.com/office/powerpoint/2010/main" val="187319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odule title">
    <p:bg>
      <p:bgPr>
        <a:solidFill>
          <a:schemeClr val="tx1"/>
        </a:solidFill>
        <a:effectLst/>
      </p:bgPr>
    </p:bg>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3546773"/>
            <a:ext cx="10800000" cy="520443"/>
          </a:xfrm>
        </p:spPr>
        <p:txBody>
          <a:bodyPr>
            <a:noAutofit/>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module ID</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4067216"/>
            <a:ext cx="10800000" cy="2194603"/>
          </a:xfrm>
        </p:spPr>
        <p:txBody>
          <a:bodyPr>
            <a:noAutofit/>
          </a:bodyPr>
          <a:lstStyle>
            <a:lvl1pPr marL="0" indent="0">
              <a:buFontTx/>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module title</a:t>
            </a:r>
          </a:p>
        </p:txBody>
      </p:sp>
      <p:sp>
        <p:nvSpPr>
          <p:cNvPr id="4" name="Footer Placeholder 3">
            <a:extLst>
              <a:ext uri="{FF2B5EF4-FFF2-40B4-BE49-F238E27FC236}">
                <a16:creationId xmlns:a16="http://schemas.microsoft.com/office/drawing/2014/main" id="{96A9D966-0D02-41F1-9399-1E3C4C7117F3}"/>
              </a:ext>
            </a:extLst>
          </p:cNvPr>
          <p:cNvSpPr>
            <a:spLocks noGrp="1"/>
          </p:cNvSpPr>
          <p:nvPr>
            <p:ph type="ftr" sz="quarter" idx="13"/>
          </p:nvPr>
        </p:nvSpPr>
        <p:spPr/>
        <p:txBody>
          <a:bodyPr/>
          <a:lstStyle>
            <a:lvl1pPr>
              <a:defRPr>
                <a:solidFill>
                  <a:schemeClr val="bg1"/>
                </a:solidFill>
              </a:defRPr>
            </a:lvl1pPr>
          </a:lstStyle>
          <a:p>
            <a:r>
              <a:rPr lang="en-AU" dirty="0"/>
              <a:t>© 2020 Microsoft. All rights reserved. </a:t>
            </a:r>
          </a:p>
        </p:txBody>
      </p:sp>
      <p:sp>
        <p:nvSpPr>
          <p:cNvPr id="6" name="Title 5">
            <a:extLst>
              <a:ext uri="{FF2B5EF4-FFF2-40B4-BE49-F238E27FC236}">
                <a16:creationId xmlns:a16="http://schemas.microsoft.com/office/drawing/2014/main" id="{FB9CCA23-65D5-4CD4-B9E6-0F19BEE97135}"/>
              </a:ext>
            </a:extLst>
          </p:cNvPr>
          <p:cNvSpPr>
            <a:spLocks noGrp="1"/>
          </p:cNvSpPr>
          <p:nvPr>
            <p:ph type="title" hasCustomPrompt="1"/>
          </p:nvPr>
        </p:nvSpPr>
        <p:spPr>
          <a:xfrm>
            <a:off x="748800" y="1634400"/>
            <a:ext cx="10800000" cy="1314000"/>
          </a:xfrm>
        </p:spPr>
        <p:txBody>
          <a:bodyPr anchor="t">
            <a:noAutofit/>
          </a:bodyPr>
          <a:lstStyle>
            <a:lvl1pPr>
              <a:defRPr sz="3600">
                <a:solidFill>
                  <a:schemeClr val="accent1"/>
                </a:solidFill>
              </a:defRPr>
            </a:lvl1pPr>
          </a:lstStyle>
          <a:p>
            <a:r>
              <a:rPr lang="en-US" dirty="0"/>
              <a:t>Enter product name in accent color, then new line then use white for remainder of title</a:t>
            </a:r>
          </a:p>
        </p:txBody>
      </p:sp>
    </p:spTree>
    <p:extLst>
      <p:ext uri="{BB962C8B-B14F-4D97-AF65-F5344CB8AC3E}">
        <p14:creationId xmlns:p14="http://schemas.microsoft.com/office/powerpoint/2010/main" val="120730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87D6D-9B5F-45A2-B6DC-146BEC96B4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BF062D-A68D-4E90-9118-51ACCE9E3B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1DB59C-0E25-432E-B17E-47237362D497}"/>
              </a:ext>
            </a:extLst>
          </p:cNvPr>
          <p:cNvSpPr>
            <a:spLocks noGrp="1"/>
          </p:cNvSpPr>
          <p:nvPr>
            <p:ph type="dt" sz="half" idx="10"/>
          </p:nvPr>
        </p:nvSpPr>
        <p:spPr/>
        <p:txBody>
          <a:bodyPr/>
          <a:lstStyle/>
          <a:p>
            <a:fld id="{99B741CC-6F6D-4ABC-B547-E04FAF6D6C12}" type="datetimeFigureOut">
              <a:rPr lang="en-US" smtClean="0"/>
              <a:t>6/3/2022</a:t>
            </a:fld>
            <a:endParaRPr lang="en-US"/>
          </a:p>
        </p:txBody>
      </p:sp>
      <p:sp>
        <p:nvSpPr>
          <p:cNvPr id="5" name="Footer Placeholder 4">
            <a:extLst>
              <a:ext uri="{FF2B5EF4-FFF2-40B4-BE49-F238E27FC236}">
                <a16:creationId xmlns:a16="http://schemas.microsoft.com/office/drawing/2014/main" id="{790F70E5-9C38-4ACD-B303-558C00900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A849C-827C-4327-A2F5-3E0D41CE1A7C}"/>
              </a:ext>
            </a:extLst>
          </p:cNvPr>
          <p:cNvSpPr>
            <a:spLocks noGrp="1"/>
          </p:cNvSpPr>
          <p:nvPr>
            <p:ph type="sldNum" sz="quarter" idx="12"/>
          </p:nvPr>
        </p:nvSpPr>
        <p:spPr/>
        <p:txBody>
          <a:bodyPr/>
          <a:lstStyle/>
          <a:p>
            <a:fld id="{675FFA90-0F3F-492E-826E-6760A6204CAB}" type="slidenum">
              <a:rPr lang="en-US" smtClean="0"/>
              <a:t>‹#›</a:t>
            </a:fld>
            <a:endParaRPr lang="en-US"/>
          </a:p>
        </p:txBody>
      </p:sp>
      <p:pic>
        <p:nvPicPr>
          <p:cNvPr id="7" name="Picture 6">
            <a:extLst>
              <a:ext uri="{FF2B5EF4-FFF2-40B4-BE49-F238E27FC236}">
                <a16:creationId xmlns:a16="http://schemas.microsoft.com/office/drawing/2014/main" id="{0F747CBB-75AB-4BA6-9D15-94355933055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sp>
        <p:nvSpPr>
          <p:cNvPr id="8" name="Rectangle 7">
            <a:extLst>
              <a:ext uri="{FF2B5EF4-FFF2-40B4-BE49-F238E27FC236}">
                <a16:creationId xmlns:a16="http://schemas.microsoft.com/office/drawing/2014/main" id="{4D39AF9E-A8A5-4C55-AFD9-0455E53FCFD0}"/>
              </a:ext>
            </a:extLst>
          </p:cNvPr>
          <p:cNvSpPr/>
          <p:nvPr userDrawn="1"/>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9" name="TextBox 8">
            <a:extLst>
              <a:ext uri="{FF2B5EF4-FFF2-40B4-BE49-F238E27FC236}">
                <a16:creationId xmlns:a16="http://schemas.microsoft.com/office/drawing/2014/main" id="{1A831091-F679-4F83-BB20-437D25484499}"/>
              </a:ext>
            </a:extLst>
          </p:cNvPr>
          <p:cNvSpPr txBox="1"/>
          <p:nvPr userDrawn="1"/>
        </p:nvSpPr>
        <p:spPr>
          <a:xfrm>
            <a:off x="410561" y="337271"/>
            <a:ext cx="6418924" cy="1169551"/>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2400" baseline="0" dirty="0">
                <a:solidFill>
                  <a:schemeClr val="tx1">
                    <a:lumMod val="65000"/>
                    <a:lumOff val="35000"/>
                  </a:schemeClr>
                </a:solidFill>
                <a:latin typeface="Segoe UI Semibold" panose="020B0702040204020203" pitchFamily="34" charset="0"/>
                <a:cs typeface="Segoe UI Semibold" panose="020B0702040204020203" pitchFamily="34" charset="0"/>
              </a:rPr>
              <a:t>Power BI</a:t>
            </a:r>
          </a:p>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Admin in a Day</a:t>
            </a:r>
            <a:endPar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endParaRPr>
          </a:p>
        </p:txBody>
      </p:sp>
      <p:sp>
        <p:nvSpPr>
          <p:cNvPr id="10" name="Footer Placeholder 2">
            <a:extLst>
              <a:ext uri="{FF2B5EF4-FFF2-40B4-BE49-F238E27FC236}">
                <a16:creationId xmlns:a16="http://schemas.microsoft.com/office/drawing/2014/main" id="{6D6642B0-AFB6-470D-8D1B-6A253B5BF056}"/>
              </a:ext>
            </a:extLst>
          </p:cNvPr>
          <p:cNvSpPr txBox="1">
            <a:spLocks/>
          </p:cNvSpPr>
          <p:nvPr userDrawn="1"/>
        </p:nvSpPr>
        <p:spPr>
          <a:xfrm>
            <a:off x="4041648" y="6611112"/>
            <a:ext cx="4114800" cy="22860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Microsoft. All rights reserved.</a:t>
            </a:r>
          </a:p>
        </p:txBody>
      </p:sp>
    </p:spTree>
    <p:extLst>
      <p:ext uri="{BB962C8B-B14F-4D97-AF65-F5344CB8AC3E}">
        <p14:creationId xmlns:p14="http://schemas.microsoft.com/office/powerpoint/2010/main" val="1856604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27524-0780-48C5-9F70-2AD9D431F4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2D2B11-DE42-4E42-BEF0-048183450E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6AE26E-DCF9-46AB-9646-67B69C0904AC}"/>
              </a:ext>
            </a:extLst>
          </p:cNvPr>
          <p:cNvSpPr>
            <a:spLocks noGrp="1"/>
          </p:cNvSpPr>
          <p:nvPr>
            <p:ph type="dt" sz="half" idx="10"/>
          </p:nvPr>
        </p:nvSpPr>
        <p:spPr/>
        <p:txBody>
          <a:bodyPr/>
          <a:lstStyle/>
          <a:p>
            <a:fld id="{99B741CC-6F6D-4ABC-B547-E04FAF6D6C12}" type="datetimeFigureOut">
              <a:rPr lang="en-US" smtClean="0"/>
              <a:t>6/3/2022</a:t>
            </a:fld>
            <a:endParaRPr lang="en-US"/>
          </a:p>
        </p:txBody>
      </p:sp>
      <p:sp>
        <p:nvSpPr>
          <p:cNvPr id="5" name="Footer Placeholder 4">
            <a:extLst>
              <a:ext uri="{FF2B5EF4-FFF2-40B4-BE49-F238E27FC236}">
                <a16:creationId xmlns:a16="http://schemas.microsoft.com/office/drawing/2014/main" id="{C9E9A1F4-811D-471D-8409-08EF54D1A7BF}"/>
              </a:ext>
            </a:extLst>
          </p:cNvPr>
          <p:cNvSpPr>
            <a:spLocks noGrp="1"/>
          </p:cNvSpPr>
          <p:nvPr>
            <p:ph type="ftr" sz="quarter" idx="11"/>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AC39A7A1-D56A-4E88-8BFC-0A3F7CB212E8}"/>
              </a:ext>
            </a:extLst>
          </p:cNvPr>
          <p:cNvSpPr>
            <a:spLocks noGrp="1"/>
          </p:cNvSpPr>
          <p:nvPr>
            <p:ph type="sldNum" sz="quarter" idx="12"/>
          </p:nvPr>
        </p:nvSpPr>
        <p:spPr/>
        <p:txBody>
          <a:bodyPr/>
          <a:lstStyle/>
          <a:p>
            <a:fld id="{675FFA90-0F3F-492E-826E-6760A6204CAB}" type="slidenum">
              <a:rPr lang="en-US" smtClean="0"/>
              <a:t>‹#›</a:t>
            </a:fld>
            <a:endParaRPr lang="en-US"/>
          </a:p>
        </p:txBody>
      </p:sp>
      <p:sp>
        <p:nvSpPr>
          <p:cNvPr id="7" name="Rectangle 6">
            <a:extLst>
              <a:ext uri="{FF2B5EF4-FFF2-40B4-BE49-F238E27FC236}">
                <a16:creationId xmlns:a16="http://schemas.microsoft.com/office/drawing/2014/main" id="{14EDFFCF-014D-494B-B5CD-BF0A80C163F9}"/>
              </a:ext>
            </a:extLst>
          </p:cNvPr>
          <p:cNvSpPr/>
          <p:nvPr userDrawn="1"/>
        </p:nvSpPr>
        <p:spPr>
          <a:xfrm>
            <a:off x="0" y="-175725"/>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8" name="Title 1">
            <a:extLst>
              <a:ext uri="{FF2B5EF4-FFF2-40B4-BE49-F238E27FC236}">
                <a16:creationId xmlns:a16="http://schemas.microsoft.com/office/drawing/2014/main" id="{D8788234-67FA-4565-B830-ADF0A078CD15}"/>
              </a:ext>
            </a:extLst>
          </p:cNvPr>
          <p:cNvSpPr txBox="1">
            <a:spLocks/>
          </p:cNvSpPr>
          <p:nvPr userDrawn="1"/>
        </p:nvSpPr>
        <p:spPr>
          <a:xfrm>
            <a:off x="442913" y="20240"/>
            <a:ext cx="10713166" cy="55399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lang="en-US" sz="3600" b="1"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pic>
        <p:nvPicPr>
          <p:cNvPr id="9" name="Picture 8">
            <a:extLst>
              <a:ext uri="{FF2B5EF4-FFF2-40B4-BE49-F238E27FC236}">
                <a16:creationId xmlns:a16="http://schemas.microsoft.com/office/drawing/2014/main" id="{424C5230-4F73-4958-A5D9-1AA9DCD9A8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70726" y="-100048"/>
            <a:ext cx="804898" cy="804898"/>
          </a:xfrm>
          <a:prstGeom prst="rect">
            <a:avLst/>
          </a:prstGeom>
        </p:spPr>
      </p:pic>
    </p:spTree>
    <p:extLst>
      <p:ext uri="{BB962C8B-B14F-4D97-AF65-F5344CB8AC3E}">
        <p14:creationId xmlns:p14="http://schemas.microsoft.com/office/powerpoint/2010/main" val="1397796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95B2-7C8E-476E-963F-9D672FC0FC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34934C-E24F-4E80-A276-4E5432C9FE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B6394E-095E-4D10-9A47-1FFDB7C51A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CF5CCE-F1BA-48AA-B24B-741FB65768F5}"/>
              </a:ext>
            </a:extLst>
          </p:cNvPr>
          <p:cNvSpPr>
            <a:spLocks noGrp="1"/>
          </p:cNvSpPr>
          <p:nvPr>
            <p:ph type="dt" sz="half" idx="10"/>
          </p:nvPr>
        </p:nvSpPr>
        <p:spPr/>
        <p:txBody>
          <a:bodyPr/>
          <a:lstStyle/>
          <a:p>
            <a:fld id="{99B741CC-6F6D-4ABC-B547-E04FAF6D6C12}" type="datetimeFigureOut">
              <a:rPr lang="en-US" smtClean="0"/>
              <a:t>6/3/2022</a:t>
            </a:fld>
            <a:endParaRPr lang="en-US"/>
          </a:p>
        </p:txBody>
      </p:sp>
      <p:sp>
        <p:nvSpPr>
          <p:cNvPr id="6" name="Footer Placeholder 5">
            <a:extLst>
              <a:ext uri="{FF2B5EF4-FFF2-40B4-BE49-F238E27FC236}">
                <a16:creationId xmlns:a16="http://schemas.microsoft.com/office/drawing/2014/main" id="{539984A1-4AC3-4CBA-9FAA-A7AED2B608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45872A-AFFF-434A-A00C-E4EB6708D262}"/>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1945243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1A46-3B33-47BE-BD63-F71C707FD3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853984-4CAE-4A07-9263-E5E2723421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D15405-DACE-4B8E-97E0-FE1BC1DE3C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353F2E-AEAA-41EA-A5B0-0EE6C5275F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6E1C5D-D252-4CC2-9260-9C92649D37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0A619D-64E0-4BA5-AB76-FD691EF94421}"/>
              </a:ext>
            </a:extLst>
          </p:cNvPr>
          <p:cNvSpPr>
            <a:spLocks noGrp="1"/>
          </p:cNvSpPr>
          <p:nvPr>
            <p:ph type="dt" sz="half" idx="10"/>
          </p:nvPr>
        </p:nvSpPr>
        <p:spPr/>
        <p:txBody>
          <a:bodyPr/>
          <a:lstStyle/>
          <a:p>
            <a:fld id="{99B741CC-6F6D-4ABC-B547-E04FAF6D6C12}" type="datetimeFigureOut">
              <a:rPr lang="en-US" smtClean="0"/>
              <a:t>6/3/2022</a:t>
            </a:fld>
            <a:endParaRPr lang="en-US"/>
          </a:p>
        </p:txBody>
      </p:sp>
      <p:sp>
        <p:nvSpPr>
          <p:cNvPr id="8" name="Footer Placeholder 7">
            <a:extLst>
              <a:ext uri="{FF2B5EF4-FFF2-40B4-BE49-F238E27FC236}">
                <a16:creationId xmlns:a16="http://schemas.microsoft.com/office/drawing/2014/main" id="{FA02EC7C-BAD7-4640-81D6-A9B57FDF04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529AFB-9021-4352-98B5-3288721B0C60}"/>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4031646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F98AD-7123-4504-B341-40C973C6B6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DD7921-E388-4BA0-9542-72A5C1C581A4}"/>
              </a:ext>
            </a:extLst>
          </p:cNvPr>
          <p:cNvSpPr>
            <a:spLocks noGrp="1"/>
          </p:cNvSpPr>
          <p:nvPr>
            <p:ph type="dt" sz="half" idx="10"/>
          </p:nvPr>
        </p:nvSpPr>
        <p:spPr/>
        <p:txBody>
          <a:bodyPr/>
          <a:lstStyle/>
          <a:p>
            <a:fld id="{99B741CC-6F6D-4ABC-B547-E04FAF6D6C12}" type="datetimeFigureOut">
              <a:rPr lang="en-US" smtClean="0"/>
              <a:t>6/3/2022</a:t>
            </a:fld>
            <a:endParaRPr lang="en-US"/>
          </a:p>
        </p:txBody>
      </p:sp>
      <p:sp>
        <p:nvSpPr>
          <p:cNvPr id="4" name="Footer Placeholder 3">
            <a:extLst>
              <a:ext uri="{FF2B5EF4-FFF2-40B4-BE49-F238E27FC236}">
                <a16:creationId xmlns:a16="http://schemas.microsoft.com/office/drawing/2014/main" id="{18DFEAD7-5AAB-4749-B1D0-B7A77F7788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6ECFCB-1920-4039-B18E-9D31D44659B1}"/>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3977240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35CCC7-65FE-4BAB-BE42-EE5B10128AD5}"/>
              </a:ext>
            </a:extLst>
          </p:cNvPr>
          <p:cNvSpPr>
            <a:spLocks noGrp="1"/>
          </p:cNvSpPr>
          <p:nvPr>
            <p:ph type="dt" sz="half" idx="10"/>
          </p:nvPr>
        </p:nvSpPr>
        <p:spPr/>
        <p:txBody>
          <a:bodyPr/>
          <a:lstStyle/>
          <a:p>
            <a:fld id="{99B741CC-6F6D-4ABC-B547-E04FAF6D6C12}" type="datetimeFigureOut">
              <a:rPr lang="en-US" smtClean="0"/>
              <a:t>6/3/2022</a:t>
            </a:fld>
            <a:endParaRPr lang="en-US"/>
          </a:p>
        </p:txBody>
      </p:sp>
      <p:sp>
        <p:nvSpPr>
          <p:cNvPr id="3" name="Footer Placeholder 2">
            <a:extLst>
              <a:ext uri="{FF2B5EF4-FFF2-40B4-BE49-F238E27FC236}">
                <a16:creationId xmlns:a16="http://schemas.microsoft.com/office/drawing/2014/main" id="{756F6296-76C1-4A17-81EE-C20C845043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53EF19-4131-4FEC-AD98-AF35E7E24341}"/>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1241445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D816-C4E0-4528-9352-AABF04C7E4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76F0A0-9E1A-44B5-BA23-6BCA5217CA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7128F9-8FB3-4D15-952D-3877042A7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A10713-5A70-44DF-9D09-661C52270F0A}"/>
              </a:ext>
            </a:extLst>
          </p:cNvPr>
          <p:cNvSpPr>
            <a:spLocks noGrp="1"/>
          </p:cNvSpPr>
          <p:nvPr>
            <p:ph type="dt" sz="half" idx="10"/>
          </p:nvPr>
        </p:nvSpPr>
        <p:spPr/>
        <p:txBody>
          <a:bodyPr/>
          <a:lstStyle/>
          <a:p>
            <a:fld id="{99B741CC-6F6D-4ABC-B547-E04FAF6D6C12}" type="datetimeFigureOut">
              <a:rPr lang="en-US" smtClean="0"/>
              <a:t>6/3/2022</a:t>
            </a:fld>
            <a:endParaRPr lang="en-US"/>
          </a:p>
        </p:txBody>
      </p:sp>
      <p:sp>
        <p:nvSpPr>
          <p:cNvPr id="6" name="Footer Placeholder 5">
            <a:extLst>
              <a:ext uri="{FF2B5EF4-FFF2-40B4-BE49-F238E27FC236}">
                <a16:creationId xmlns:a16="http://schemas.microsoft.com/office/drawing/2014/main" id="{C97B9E0A-4374-4750-BD3F-1E23099096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0E658-99E6-4693-AAD4-B6581206E273}"/>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2703630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800D-1201-44C5-8685-755473F2B1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57752E-1322-4B08-9D4D-BE1F4AAD29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AAB34D-D88F-47BB-A161-376FEDC016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A1CBC-1731-4BFC-B2ED-A76E99285611}"/>
              </a:ext>
            </a:extLst>
          </p:cNvPr>
          <p:cNvSpPr>
            <a:spLocks noGrp="1"/>
          </p:cNvSpPr>
          <p:nvPr>
            <p:ph type="dt" sz="half" idx="10"/>
          </p:nvPr>
        </p:nvSpPr>
        <p:spPr/>
        <p:txBody>
          <a:bodyPr/>
          <a:lstStyle/>
          <a:p>
            <a:fld id="{99B741CC-6F6D-4ABC-B547-E04FAF6D6C12}" type="datetimeFigureOut">
              <a:rPr lang="en-US" smtClean="0"/>
              <a:t>6/3/2022</a:t>
            </a:fld>
            <a:endParaRPr lang="en-US"/>
          </a:p>
        </p:txBody>
      </p:sp>
      <p:sp>
        <p:nvSpPr>
          <p:cNvPr id="6" name="Footer Placeholder 5">
            <a:extLst>
              <a:ext uri="{FF2B5EF4-FFF2-40B4-BE49-F238E27FC236}">
                <a16:creationId xmlns:a16="http://schemas.microsoft.com/office/drawing/2014/main" id="{5A2EDBD7-C305-41BE-804F-48CBC94D6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C13F0C-2F1E-46CC-8472-584D156F869E}"/>
              </a:ext>
            </a:extLst>
          </p:cNvPr>
          <p:cNvSpPr>
            <a:spLocks noGrp="1"/>
          </p:cNvSpPr>
          <p:nvPr>
            <p:ph type="sldNum" sz="quarter" idx="12"/>
          </p:nvPr>
        </p:nvSpPr>
        <p:spPr/>
        <p:txBody>
          <a:bodyPr/>
          <a:lstStyle/>
          <a:p>
            <a:fld id="{675FFA90-0F3F-492E-826E-6760A6204CAB}" type="slidenum">
              <a:rPr lang="en-US" smtClean="0"/>
              <a:t>‹#›</a:t>
            </a:fld>
            <a:endParaRPr lang="en-US"/>
          </a:p>
        </p:txBody>
      </p:sp>
    </p:spTree>
    <p:extLst>
      <p:ext uri="{BB962C8B-B14F-4D97-AF65-F5344CB8AC3E}">
        <p14:creationId xmlns:p14="http://schemas.microsoft.com/office/powerpoint/2010/main" val="463330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AC0833-10EB-4DDF-8533-9C3CE23FFB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ED5B3D-AE3F-48BB-863E-09D3E40FAE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42A53FB-F961-4B56-AF95-726119ED30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B741CC-6F6D-4ABC-B547-E04FAF6D6C12}" type="datetimeFigureOut">
              <a:rPr lang="en-US" smtClean="0"/>
              <a:t>6/3/2022</a:t>
            </a:fld>
            <a:endParaRPr lang="en-US"/>
          </a:p>
        </p:txBody>
      </p:sp>
      <p:sp>
        <p:nvSpPr>
          <p:cNvPr id="5" name="Footer Placeholder 4">
            <a:extLst>
              <a:ext uri="{FF2B5EF4-FFF2-40B4-BE49-F238E27FC236}">
                <a16:creationId xmlns:a16="http://schemas.microsoft.com/office/drawing/2014/main" id="{1A9C4276-30F6-4BC6-8B4D-0D76CC272D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44F7A8-7F39-40BE-92D0-9DA28A83F6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Copyright 2021 Microsoft</a:t>
            </a:r>
          </a:p>
        </p:txBody>
      </p:sp>
    </p:spTree>
    <p:extLst>
      <p:ext uri="{BB962C8B-B14F-4D97-AF65-F5344CB8AC3E}">
        <p14:creationId xmlns:p14="http://schemas.microsoft.com/office/powerpoint/2010/main" val="2126154444"/>
      </p:ext>
    </p:extLst>
  </p:cSld>
  <p:clrMap bg1="lt1" tx1="dk1" bg2="lt2" tx2="dk2" accent1="accent1" accent2="accent2" accent3="accent3" accent4="accent4" accent5="accent5" accent6="accent6" hlink="hlink" folHlink="folHlink"/>
  <p:sldLayoutIdLst>
    <p:sldLayoutId id="2147483688" r:id="rId1"/>
    <p:sldLayoutId id="2147483686" r:id="rId2"/>
    <p:sldLayoutId id="2147483687"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700" r:id="rId12"/>
    <p:sldLayoutId id="214748370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support.powerbi.com/"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Introduction to Power BI</a:t>
            </a:r>
          </a:p>
        </p:txBody>
      </p:sp>
      <p:sp>
        <p:nvSpPr>
          <p:cNvPr id="6" name="Footer Placeholder 8">
            <a:extLst>
              <a:ext uri="{FF2B5EF4-FFF2-40B4-BE49-F238E27FC236}">
                <a16:creationId xmlns:a16="http://schemas.microsoft.com/office/drawing/2014/main" id="{039FA34F-1E9A-419A-8548-86A22B44EC0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b="1" dirty="0">
                <a:solidFill>
                  <a:schemeClr val="bg1"/>
                </a:solidFill>
              </a:rPr>
              <a:t>© 2022 Microsoft. All rights reserved. </a:t>
            </a:r>
          </a:p>
        </p:txBody>
      </p:sp>
    </p:spTree>
    <p:extLst>
      <p:ext uri="{BB962C8B-B14F-4D97-AF65-F5344CB8AC3E}">
        <p14:creationId xmlns:p14="http://schemas.microsoft.com/office/powerpoint/2010/main" val="418580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Providing Governance in a Power BI Environment</a:t>
            </a:r>
          </a:p>
        </p:txBody>
      </p:sp>
      <p:sp>
        <p:nvSpPr>
          <p:cNvPr id="6" name="Footer Placeholder 8">
            <a:extLst>
              <a:ext uri="{FF2B5EF4-FFF2-40B4-BE49-F238E27FC236}">
                <a16:creationId xmlns:a16="http://schemas.microsoft.com/office/drawing/2014/main" id="{F81B14CF-50D7-471A-B5B5-CAFBA64073DA}"/>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100769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Role of Administration and Governance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pSp>
        <p:nvGrpSpPr>
          <p:cNvPr id="6" name="Group 5" descr="IT/BI Teams, Rectangle - Data Engineering, Rectangle - Enterprise Reporting.">
            <a:extLst>
              <a:ext uri="{FF2B5EF4-FFF2-40B4-BE49-F238E27FC236}">
                <a16:creationId xmlns:a16="http://schemas.microsoft.com/office/drawing/2014/main" id="{BBF2DCA9-AB22-4F04-BF59-ACEFE501DB04}"/>
              </a:ext>
            </a:extLst>
          </p:cNvPr>
          <p:cNvGrpSpPr/>
          <p:nvPr/>
        </p:nvGrpSpPr>
        <p:grpSpPr>
          <a:xfrm>
            <a:off x="755951" y="1784977"/>
            <a:ext cx="3676449" cy="1859613"/>
            <a:chOff x="957537" y="2434371"/>
            <a:chExt cx="3676449" cy="1859613"/>
          </a:xfrm>
        </p:grpSpPr>
        <p:sp>
          <p:nvSpPr>
            <p:cNvPr id="8" name="TextBox 7">
              <a:extLst>
                <a:ext uri="{FF2B5EF4-FFF2-40B4-BE49-F238E27FC236}">
                  <a16:creationId xmlns:a16="http://schemas.microsoft.com/office/drawing/2014/main" id="{9FFD7266-38B8-4AF9-A379-22B043092BE1}"/>
                </a:ext>
              </a:extLst>
            </p:cNvPr>
            <p:cNvSpPr txBox="1"/>
            <p:nvPr/>
          </p:nvSpPr>
          <p:spPr>
            <a:xfrm>
              <a:off x="957537" y="2434371"/>
              <a:ext cx="3676449"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353535"/>
                  </a:solidFill>
                  <a:effectLst/>
                  <a:uLnTx/>
                  <a:uFillTx/>
                  <a:latin typeface="Segoe UI" panose="020B0502040204020203" pitchFamily="34" charset="0"/>
                  <a:cs typeface="Segoe UI" panose="020B0502040204020203" pitchFamily="34" charset="0"/>
                </a:rPr>
                <a:t>IT / BI Teams</a:t>
              </a:r>
            </a:p>
          </p:txBody>
        </p:sp>
        <p:grpSp>
          <p:nvGrpSpPr>
            <p:cNvPr id="9" name="Group 8">
              <a:extLst>
                <a:ext uri="{FF2B5EF4-FFF2-40B4-BE49-F238E27FC236}">
                  <a16:creationId xmlns:a16="http://schemas.microsoft.com/office/drawing/2014/main" id="{97BDE42E-7FE1-42AC-A58E-D090BFD53EA1}"/>
                </a:ext>
              </a:extLst>
            </p:cNvPr>
            <p:cNvGrpSpPr/>
            <p:nvPr/>
          </p:nvGrpSpPr>
          <p:grpSpPr>
            <a:xfrm>
              <a:off x="957538" y="3063496"/>
              <a:ext cx="3676448" cy="1230488"/>
              <a:chOff x="957538" y="3063496"/>
              <a:chExt cx="3676448" cy="1230488"/>
            </a:xfrm>
          </p:grpSpPr>
          <p:sp>
            <p:nvSpPr>
              <p:cNvPr id="11" name="Rectangle 10">
                <a:extLst>
                  <a:ext uri="{FF2B5EF4-FFF2-40B4-BE49-F238E27FC236}">
                    <a16:creationId xmlns:a16="http://schemas.microsoft.com/office/drawing/2014/main" id="{B5054CEF-AA8E-4989-AE95-BECB4DAD369D}"/>
                  </a:ext>
                </a:extLst>
              </p:cNvPr>
              <p:cNvSpPr/>
              <p:nvPr/>
            </p:nvSpPr>
            <p:spPr bwMode="auto">
              <a:xfrm>
                <a:off x="957538" y="3063496"/>
                <a:ext cx="3676448" cy="1230488"/>
              </a:xfrm>
              <a:prstGeom prst="rect">
                <a:avLst/>
              </a:prstGeom>
              <a:solidFill>
                <a:srgbClr val="0078D7">
                  <a:lumMod val="20000"/>
                  <a:lumOff val="80000"/>
                </a:srgbClr>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353535"/>
                  </a:solidFill>
                  <a:effectLst/>
                  <a:uLnTx/>
                  <a:uFillTx/>
                  <a:latin typeface="Segoe UI 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8C81F5E8-058C-4A9C-A839-9A8D849D6F90}"/>
                  </a:ext>
                </a:extLst>
              </p:cNvPr>
              <p:cNvSpPr/>
              <p:nvPr/>
            </p:nvSpPr>
            <p:spPr bwMode="auto">
              <a:xfrm>
                <a:off x="2856037" y="3215265"/>
                <a:ext cx="1587584" cy="925689"/>
              </a:xfrm>
              <a:prstGeom prst="rect">
                <a:avLst/>
              </a:prstGeom>
              <a:solidFill>
                <a:srgbClr val="0078D7">
                  <a:lumMod val="75000"/>
                </a:srgbClr>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Enterprise Reporting</a:t>
                </a:r>
              </a:p>
            </p:txBody>
          </p:sp>
          <p:sp>
            <p:nvSpPr>
              <p:cNvPr id="13" name="Rectangle 12">
                <a:extLst>
                  <a:ext uri="{FF2B5EF4-FFF2-40B4-BE49-F238E27FC236}">
                    <a16:creationId xmlns:a16="http://schemas.microsoft.com/office/drawing/2014/main" id="{C71DC491-6DA2-4C9F-BF32-639A739E638C}"/>
                  </a:ext>
                </a:extLst>
              </p:cNvPr>
              <p:cNvSpPr/>
              <p:nvPr/>
            </p:nvSpPr>
            <p:spPr bwMode="auto">
              <a:xfrm>
                <a:off x="1060761" y="3222960"/>
                <a:ext cx="1587584" cy="925689"/>
              </a:xfrm>
              <a:prstGeom prst="rect">
                <a:avLst/>
              </a:prstGeom>
              <a:solidFill>
                <a:srgbClr val="0078D7">
                  <a:lumMod val="75000"/>
                </a:srgbClr>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Data Engineering</a:t>
                </a:r>
              </a:p>
            </p:txBody>
          </p:sp>
        </p:grpSp>
      </p:grpSp>
      <p:cxnSp>
        <p:nvCxnSpPr>
          <p:cNvPr id="14" name="Straight Arrow Connector 13" descr="From IT/BI Teams group arrow to Business Users Group">
            <a:extLst>
              <a:ext uri="{FF2B5EF4-FFF2-40B4-BE49-F238E27FC236}">
                <a16:creationId xmlns:a16="http://schemas.microsoft.com/office/drawing/2014/main" id="{88F50B0D-153B-4EB7-9205-92D581BCE4B5}"/>
              </a:ext>
            </a:extLst>
          </p:cNvPr>
          <p:cNvCxnSpPr>
            <a:cxnSpLocks/>
          </p:cNvCxnSpPr>
          <p:nvPr/>
        </p:nvCxnSpPr>
        <p:spPr>
          <a:xfrm>
            <a:off x="4432399" y="2995303"/>
            <a:ext cx="898452" cy="0"/>
          </a:xfrm>
          <a:prstGeom prst="straightConnector1">
            <a:avLst/>
          </a:prstGeom>
          <a:noFill/>
          <a:ln w="57150" cap="flat" cmpd="sng" algn="ctr">
            <a:solidFill>
              <a:srgbClr val="D83B01"/>
            </a:solidFill>
            <a:prstDash val="solid"/>
            <a:headEnd type="none"/>
            <a:tailEnd type="triangle"/>
          </a:ln>
          <a:effectLst/>
        </p:spPr>
      </p:cxnSp>
      <p:cxnSp>
        <p:nvCxnSpPr>
          <p:cNvPr id="15" name="Straight Arrow Connector 14" descr="From Business Users group and arrow to IT/ BI Teams group">
            <a:extLst>
              <a:ext uri="{FF2B5EF4-FFF2-40B4-BE49-F238E27FC236}">
                <a16:creationId xmlns:a16="http://schemas.microsoft.com/office/drawing/2014/main" id="{E93CD7ED-D347-4F53-9633-EB3BAB0ACB31}"/>
              </a:ext>
            </a:extLst>
          </p:cNvPr>
          <p:cNvCxnSpPr>
            <a:cxnSpLocks/>
          </p:cNvCxnSpPr>
          <p:nvPr/>
        </p:nvCxnSpPr>
        <p:spPr>
          <a:xfrm flipH="1">
            <a:off x="4416497" y="3200050"/>
            <a:ext cx="888240" cy="0"/>
          </a:xfrm>
          <a:prstGeom prst="straightConnector1">
            <a:avLst/>
          </a:prstGeom>
          <a:noFill/>
          <a:ln w="57150" cap="flat" cmpd="sng" algn="ctr">
            <a:solidFill>
              <a:srgbClr val="D83B01"/>
            </a:solidFill>
            <a:prstDash val="solid"/>
            <a:headEnd type="none"/>
            <a:tailEnd type="triangle"/>
          </a:ln>
          <a:effectLst/>
        </p:spPr>
      </p:cxnSp>
      <p:sp>
        <p:nvSpPr>
          <p:cNvPr id="16" name="TextBox 15">
            <a:extLst>
              <a:ext uri="{FF2B5EF4-FFF2-40B4-BE49-F238E27FC236}">
                <a16:creationId xmlns:a16="http://schemas.microsoft.com/office/drawing/2014/main" id="{3B936E02-643C-4B71-9054-3DF09EFA98B9}"/>
              </a:ext>
            </a:extLst>
          </p:cNvPr>
          <p:cNvSpPr txBox="1"/>
          <p:nvPr/>
        </p:nvSpPr>
        <p:spPr>
          <a:xfrm>
            <a:off x="5320639" y="1769029"/>
            <a:ext cx="572521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panose="020B0502040204020203" pitchFamily="34" charset="0"/>
                <a:cs typeface="Segoe UI" panose="020B0502040204020203" pitchFamily="34" charset="0"/>
              </a:rPr>
              <a:t>Business Users</a:t>
            </a:r>
          </a:p>
        </p:txBody>
      </p:sp>
      <p:grpSp>
        <p:nvGrpSpPr>
          <p:cNvPr id="17" name="Group 16" descr="Rectangle Requirments Gathering; Rectangle Ad hoc analysis and reporting; Rectangle Collaboration">
            <a:extLst>
              <a:ext uri="{FF2B5EF4-FFF2-40B4-BE49-F238E27FC236}">
                <a16:creationId xmlns:a16="http://schemas.microsoft.com/office/drawing/2014/main" id="{F25EA645-0C0A-4BEB-8FD2-AB5A64A37954}"/>
              </a:ext>
            </a:extLst>
          </p:cNvPr>
          <p:cNvGrpSpPr/>
          <p:nvPr/>
        </p:nvGrpSpPr>
        <p:grpSpPr>
          <a:xfrm>
            <a:off x="5320639" y="2419125"/>
            <a:ext cx="5801412" cy="1247697"/>
            <a:chOff x="5522225" y="3068519"/>
            <a:chExt cx="5801412" cy="1247697"/>
          </a:xfrm>
        </p:grpSpPr>
        <p:sp>
          <p:nvSpPr>
            <p:cNvPr id="18" name="Rectangle 17">
              <a:extLst>
                <a:ext uri="{FF2B5EF4-FFF2-40B4-BE49-F238E27FC236}">
                  <a16:creationId xmlns:a16="http://schemas.microsoft.com/office/drawing/2014/main" id="{4D412D97-F619-41A7-BF2F-BF0C718E55C6}"/>
                </a:ext>
              </a:extLst>
            </p:cNvPr>
            <p:cNvSpPr/>
            <p:nvPr/>
          </p:nvSpPr>
          <p:spPr bwMode="auto">
            <a:xfrm>
              <a:off x="5522225" y="3068519"/>
              <a:ext cx="5801412" cy="1247697"/>
            </a:xfrm>
            <a:prstGeom prst="rect">
              <a:avLst/>
            </a:prstGeom>
            <a:solidFill>
              <a:srgbClr val="D83B01">
                <a:lumMod val="40000"/>
                <a:lumOff val="60000"/>
              </a:srgbClr>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353535"/>
                </a:solidFill>
                <a:effectLst/>
                <a:uLnTx/>
                <a:uFillTx/>
                <a:latin typeface="Segoe UI Light"/>
                <a:ea typeface="+mn-ea"/>
                <a:cs typeface="Segoe UI" pitchFamily="34" charset="0"/>
              </a:endParaRPr>
            </a:p>
          </p:txBody>
        </p:sp>
        <p:sp>
          <p:nvSpPr>
            <p:cNvPr id="19" name="Rectangle 18">
              <a:extLst>
                <a:ext uri="{FF2B5EF4-FFF2-40B4-BE49-F238E27FC236}">
                  <a16:creationId xmlns:a16="http://schemas.microsoft.com/office/drawing/2014/main" id="{46B80B95-1746-4EFA-847F-5C22B2CEA61C}"/>
                </a:ext>
              </a:extLst>
            </p:cNvPr>
            <p:cNvSpPr/>
            <p:nvPr/>
          </p:nvSpPr>
          <p:spPr bwMode="auto">
            <a:xfrm>
              <a:off x="5667781" y="3215895"/>
              <a:ext cx="1587584" cy="925689"/>
            </a:xfrm>
            <a:prstGeom prst="rect">
              <a:avLst/>
            </a:prstGeom>
            <a:solidFill>
              <a:srgbClr val="D83B01"/>
            </a:solidFill>
            <a:ln w="25400"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Requirements Gathering</a:t>
              </a:r>
            </a:p>
          </p:txBody>
        </p:sp>
        <p:sp>
          <p:nvSpPr>
            <p:cNvPr id="20" name="Rectangle 19">
              <a:extLst>
                <a:ext uri="{FF2B5EF4-FFF2-40B4-BE49-F238E27FC236}">
                  <a16:creationId xmlns:a16="http://schemas.microsoft.com/office/drawing/2014/main" id="{5166D2F3-FFB6-4A97-B619-863E32FAD728}"/>
                </a:ext>
              </a:extLst>
            </p:cNvPr>
            <p:cNvSpPr/>
            <p:nvPr/>
          </p:nvSpPr>
          <p:spPr bwMode="auto">
            <a:xfrm>
              <a:off x="7463057" y="3207511"/>
              <a:ext cx="1859547" cy="925689"/>
            </a:xfrm>
            <a:prstGeom prst="rect">
              <a:avLst/>
            </a:prstGeom>
            <a:solidFill>
              <a:srgbClr val="D83B01"/>
            </a:solidFill>
            <a:ln w="25400"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Ad hoc analysis and reporting</a:t>
              </a:r>
            </a:p>
          </p:txBody>
        </p:sp>
        <p:sp>
          <p:nvSpPr>
            <p:cNvPr id="21" name="Rectangle 20">
              <a:extLst>
                <a:ext uri="{FF2B5EF4-FFF2-40B4-BE49-F238E27FC236}">
                  <a16:creationId xmlns:a16="http://schemas.microsoft.com/office/drawing/2014/main" id="{F55DD987-EE2F-4F50-B10C-62530C64AE6D}"/>
                </a:ext>
              </a:extLst>
            </p:cNvPr>
            <p:cNvSpPr/>
            <p:nvPr/>
          </p:nvSpPr>
          <p:spPr bwMode="auto">
            <a:xfrm>
              <a:off x="9576773" y="3207510"/>
              <a:ext cx="1594111" cy="925689"/>
            </a:xfrm>
            <a:prstGeom prst="rect">
              <a:avLst/>
            </a:prstGeom>
            <a:solidFill>
              <a:srgbClr val="D83B01"/>
            </a:solidFill>
            <a:ln w="25400"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Collaboration</a:t>
              </a:r>
            </a:p>
          </p:txBody>
        </p:sp>
      </p:grpSp>
      <p:sp>
        <p:nvSpPr>
          <p:cNvPr id="22" name="TextBox 21">
            <a:extLst>
              <a:ext uri="{FF2B5EF4-FFF2-40B4-BE49-F238E27FC236}">
                <a16:creationId xmlns:a16="http://schemas.microsoft.com/office/drawing/2014/main" id="{F98A5D0B-B57D-4F9B-8EDB-CD3BB0CBA1DF}"/>
              </a:ext>
            </a:extLst>
          </p:cNvPr>
          <p:cNvSpPr txBox="1"/>
          <p:nvPr/>
        </p:nvSpPr>
        <p:spPr>
          <a:xfrm>
            <a:off x="2968651" y="3947767"/>
            <a:ext cx="572521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panose="020B0502040204020203" pitchFamily="34" charset="0"/>
                <a:cs typeface="Segoe UI" panose="020B0502040204020203" pitchFamily="34" charset="0"/>
              </a:rPr>
              <a:t>Central IT</a:t>
            </a:r>
          </a:p>
        </p:txBody>
      </p:sp>
      <p:sp>
        <p:nvSpPr>
          <p:cNvPr id="23" name="Rectangle 22">
            <a:extLst>
              <a:ext uri="{FF2B5EF4-FFF2-40B4-BE49-F238E27FC236}">
                <a16:creationId xmlns:a16="http://schemas.microsoft.com/office/drawing/2014/main" id="{39125634-6054-4C4B-80D4-7E6C695EA5D6}"/>
              </a:ext>
            </a:extLst>
          </p:cNvPr>
          <p:cNvSpPr/>
          <p:nvPr/>
        </p:nvSpPr>
        <p:spPr bwMode="auto">
          <a:xfrm>
            <a:off x="755951" y="4514150"/>
            <a:ext cx="10366100" cy="471192"/>
          </a:xfrm>
          <a:prstGeom prst="rect">
            <a:avLst/>
          </a:prstGeom>
          <a:solidFill>
            <a:srgbClr val="0078D7">
              <a:lumMod val="75000"/>
            </a:srgbClr>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Training and Education</a:t>
            </a:r>
          </a:p>
        </p:txBody>
      </p:sp>
      <p:sp>
        <p:nvSpPr>
          <p:cNvPr id="24" name="Rectangle 23">
            <a:extLst>
              <a:ext uri="{FF2B5EF4-FFF2-40B4-BE49-F238E27FC236}">
                <a16:creationId xmlns:a16="http://schemas.microsoft.com/office/drawing/2014/main" id="{0C7E79EC-4E31-4710-95D8-4F81CEE26D98}"/>
              </a:ext>
            </a:extLst>
          </p:cNvPr>
          <p:cNvSpPr/>
          <p:nvPr/>
        </p:nvSpPr>
        <p:spPr bwMode="auto">
          <a:xfrm>
            <a:off x="758852" y="5094581"/>
            <a:ext cx="10363200" cy="438074"/>
          </a:xfrm>
          <a:prstGeom prst="rect">
            <a:avLst/>
          </a:prstGeom>
          <a:solidFill>
            <a:srgbClr val="0078D7">
              <a:lumMod val="75000"/>
            </a:srgbClr>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Data Governance</a:t>
            </a:r>
          </a:p>
        </p:txBody>
      </p:sp>
      <p:sp>
        <p:nvSpPr>
          <p:cNvPr id="25" name="Rectangle 24" descr="Red rectangle around data governance to emphasize">
            <a:extLst>
              <a:ext uri="{FF2B5EF4-FFF2-40B4-BE49-F238E27FC236}">
                <a16:creationId xmlns:a16="http://schemas.microsoft.com/office/drawing/2014/main" id="{515B50EB-D6B7-4849-978A-63B4E9DE261A}"/>
              </a:ext>
            </a:extLst>
          </p:cNvPr>
          <p:cNvSpPr/>
          <p:nvPr/>
        </p:nvSpPr>
        <p:spPr bwMode="auto">
          <a:xfrm>
            <a:off x="682651" y="5033911"/>
            <a:ext cx="10515600" cy="548640"/>
          </a:xfrm>
          <a:prstGeom prst="rect">
            <a:avLst/>
          </a:prstGeom>
          <a:noFill/>
          <a:ln w="57150"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2D43E345-456B-4282-8F84-FB36A86B9448}"/>
              </a:ext>
            </a:extLst>
          </p:cNvPr>
          <p:cNvSpPr/>
          <p:nvPr/>
        </p:nvSpPr>
        <p:spPr bwMode="auto">
          <a:xfrm>
            <a:off x="758851" y="5669120"/>
            <a:ext cx="10363200" cy="438074"/>
          </a:xfrm>
          <a:prstGeom prst="rect">
            <a:avLst/>
          </a:prstGeom>
          <a:solidFill>
            <a:srgbClr val="0078D7">
              <a:lumMod val="75000"/>
            </a:srgbClr>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Enabling Business Process &amp; Access control</a:t>
            </a:r>
          </a:p>
        </p:txBody>
      </p:sp>
      <p:sp>
        <p:nvSpPr>
          <p:cNvPr id="27" name="Rectangle 26">
            <a:extLst>
              <a:ext uri="{FF2B5EF4-FFF2-40B4-BE49-F238E27FC236}">
                <a16:creationId xmlns:a16="http://schemas.microsoft.com/office/drawing/2014/main" id="{54E11316-2783-4BF4-9A04-EFBA75FF3731}"/>
              </a:ext>
            </a:extLst>
          </p:cNvPr>
          <p:cNvSpPr/>
          <p:nvPr/>
        </p:nvSpPr>
        <p:spPr bwMode="auto">
          <a:xfrm>
            <a:off x="758851" y="6193763"/>
            <a:ext cx="10363200" cy="438074"/>
          </a:xfrm>
          <a:prstGeom prst="rect">
            <a:avLst/>
          </a:prstGeom>
          <a:solidFill>
            <a:srgbClr val="0078D7">
              <a:lumMod val="75000"/>
            </a:srgbClr>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Procurement &amp; Administration</a:t>
            </a:r>
          </a:p>
        </p:txBody>
      </p:sp>
      <p:sp>
        <p:nvSpPr>
          <p:cNvPr id="28" name="Footer Placeholder 8">
            <a:extLst>
              <a:ext uri="{FF2B5EF4-FFF2-40B4-BE49-F238E27FC236}">
                <a16:creationId xmlns:a16="http://schemas.microsoft.com/office/drawing/2014/main" id="{902E7A01-8D30-4B58-9160-BC71CD8BCDB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421291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Elements of Data Governance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Freeform: Shape 1">
            <a:extLst>
              <a:ext uri="{FF2B5EF4-FFF2-40B4-BE49-F238E27FC236}">
                <a16:creationId xmlns:a16="http://schemas.microsoft.com/office/drawing/2014/main" id="{EB271178-25FC-4256-93A0-FF5163AA51AD}"/>
              </a:ext>
            </a:extLst>
          </p:cNvPr>
          <p:cNvSpPr/>
          <p:nvPr/>
        </p:nvSpPr>
        <p:spPr>
          <a:xfrm>
            <a:off x="332532" y="1941339"/>
            <a:ext cx="3482578" cy="1267200"/>
          </a:xfrm>
          <a:custGeom>
            <a:avLst/>
            <a:gdLst>
              <a:gd name="connsiteX0" fmla="*/ 0 w 3482578"/>
              <a:gd name="connsiteY0" fmla="*/ 0 h 1267200"/>
              <a:gd name="connsiteX1" fmla="*/ 3482578 w 3482578"/>
              <a:gd name="connsiteY1" fmla="*/ 0 h 1267200"/>
              <a:gd name="connsiteX2" fmla="*/ 3482578 w 3482578"/>
              <a:gd name="connsiteY2" fmla="*/ 1267200 h 1267200"/>
              <a:gd name="connsiteX3" fmla="*/ 0 w 3482578"/>
              <a:gd name="connsiteY3" fmla="*/ 1267200 h 1267200"/>
              <a:gd name="connsiteX4" fmla="*/ 0 w 3482578"/>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578" h="1267200">
                <a:moveTo>
                  <a:pt x="0" y="0"/>
                </a:moveTo>
                <a:lnTo>
                  <a:pt x="3482578" y="0"/>
                </a:lnTo>
                <a:lnTo>
                  <a:pt x="3482578" y="1267200"/>
                </a:lnTo>
                <a:lnTo>
                  <a:pt x="0" y="1267200"/>
                </a:lnTo>
                <a:lnTo>
                  <a:pt x="0" y="0"/>
                </a:lnTo>
                <a:close/>
              </a:path>
            </a:pathLst>
          </a:custGeom>
          <a:solidFill>
            <a:srgbClr val="FFCC00"/>
          </a:solidFill>
          <a:ln w="10795" cap="flat" cmpd="sng" algn="ctr">
            <a:solidFill>
              <a:schemeClr val="accent4"/>
            </a:solidFill>
            <a:prstDash val="solid"/>
          </a:ln>
          <a:effectLst/>
        </p:spPr>
        <p:txBody>
          <a:bodyPr spcFirstLastPara="0" vert="horz" wrap="square" lIns="312928" tIns="178816" rIns="312928" bIns="178816" numCol="1" spcCol="1270" anchor="ctr" anchorCtr="0">
            <a:noAutofit/>
          </a:bodyPr>
          <a:lstStyle/>
          <a:p>
            <a:pPr marL="0" marR="0" lvl="0" indent="0" algn="ctr" defTabSz="1955800" rtl="0" eaLnBrk="1" fontAlgn="auto" latinLnBrk="0" hangingPunct="1">
              <a:lnSpc>
                <a:spcPct val="90000"/>
              </a:lnSpc>
              <a:spcBef>
                <a:spcPct val="0"/>
              </a:spcBef>
              <a:spcAft>
                <a:spcPct val="3500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Visibility</a:t>
            </a:r>
            <a:endParaRPr kumimoji="0" lang="en-US" sz="3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
        <p:nvSpPr>
          <p:cNvPr id="3" name="Freeform: Shape 2">
            <a:extLst>
              <a:ext uri="{FF2B5EF4-FFF2-40B4-BE49-F238E27FC236}">
                <a16:creationId xmlns:a16="http://schemas.microsoft.com/office/drawing/2014/main" id="{DA102399-DD24-47B4-B850-E7AF071AE09D}"/>
              </a:ext>
            </a:extLst>
          </p:cNvPr>
          <p:cNvSpPr/>
          <p:nvPr/>
        </p:nvSpPr>
        <p:spPr>
          <a:xfrm>
            <a:off x="332532" y="3208539"/>
            <a:ext cx="3482578" cy="3351644"/>
          </a:xfrm>
          <a:custGeom>
            <a:avLst/>
            <a:gdLst>
              <a:gd name="connsiteX0" fmla="*/ 0 w 3482578"/>
              <a:gd name="connsiteY0" fmla="*/ 0 h 3351644"/>
              <a:gd name="connsiteX1" fmla="*/ 3482578 w 3482578"/>
              <a:gd name="connsiteY1" fmla="*/ 0 h 3351644"/>
              <a:gd name="connsiteX2" fmla="*/ 3482578 w 3482578"/>
              <a:gd name="connsiteY2" fmla="*/ 3351644 h 3351644"/>
              <a:gd name="connsiteX3" fmla="*/ 0 w 3482578"/>
              <a:gd name="connsiteY3" fmla="*/ 3351644 h 3351644"/>
              <a:gd name="connsiteX4" fmla="*/ 0 w 3482578"/>
              <a:gd name="connsiteY4" fmla="*/ 0 h 3351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578" h="3351644">
                <a:moveTo>
                  <a:pt x="0" y="0"/>
                </a:moveTo>
                <a:lnTo>
                  <a:pt x="3482578" y="0"/>
                </a:lnTo>
                <a:lnTo>
                  <a:pt x="3482578" y="3351644"/>
                </a:lnTo>
                <a:lnTo>
                  <a:pt x="0" y="3351644"/>
                </a:lnTo>
                <a:lnTo>
                  <a:pt x="0" y="0"/>
                </a:lnTo>
                <a:close/>
              </a:path>
            </a:pathLst>
          </a:custGeom>
          <a:solidFill>
            <a:schemeClr val="accent4">
              <a:lumMod val="20000"/>
              <a:lumOff val="80000"/>
            </a:schemeClr>
          </a:solidFill>
          <a:ln w="10795" cap="flat" cmpd="sng" algn="ctr">
            <a:solidFill>
              <a:srgbClr val="D83B01">
                <a:alpha val="90000"/>
                <a:tint val="40000"/>
                <a:hueOff val="0"/>
                <a:satOff val="0"/>
                <a:lumOff val="0"/>
                <a:alphaOff val="0"/>
              </a:srgbClr>
            </a:solidFill>
            <a:prstDash val="solid"/>
          </a:ln>
          <a:effectLst/>
        </p:spPr>
        <p:txBody>
          <a:bodyPr spcFirstLastPara="0" vert="horz" wrap="square" lIns="197358" tIns="197358" rIns="263144" bIns="296037" numCol="1" spcCol="1270" anchor="t" anchorCtr="0">
            <a:noAutofit/>
          </a:bodyPr>
          <a:lstStyle/>
          <a:p>
            <a:pPr marL="0" marR="0" lvl="1" indent="-285750" algn="ctr" defTabSz="1644650" rtl="0" eaLnBrk="1" fontAlgn="auto" latinLnBrk="0" hangingPunct="1">
              <a:lnSpc>
                <a:spcPct val="90000"/>
              </a:lnSpc>
              <a:spcBef>
                <a:spcPct val="0"/>
              </a:spcBef>
              <a:spcAft>
                <a:spcPct val="15000"/>
              </a:spcAft>
              <a:buClrTx/>
              <a:buSzTx/>
              <a:buFontTx/>
              <a:buNone/>
              <a:tabLst/>
              <a:defRPr/>
            </a:pPr>
            <a:endParaRPr kumimoji="0" lang="en-US" sz="2400" b="0" i="0" u="none" strike="noStrike" kern="0" cap="none" spc="0" normalizeH="0" baseline="0" noProof="0" dirty="0">
              <a:ln>
                <a:noFill/>
              </a:ln>
              <a:solidFill>
                <a:srgbClr val="353535">
                  <a:hueOff val="0"/>
                  <a:satOff val="0"/>
                  <a:lumOff val="0"/>
                  <a:alphaOff val="0"/>
                </a:srgbClr>
              </a:solidFill>
              <a:effectLst/>
              <a:uLnTx/>
              <a:uFillTx/>
              <a:latin typeface="Segoe UI" panose="020B0502040204020203" pitchFamily="34" charset="0"/>
              <a:cs typeface="Segoe UI" panose="020B0502040204020203" pitchFamily="34" charset="0"/>
            </a:endParaRPr>
          </a:p>
          <a:p>
            <a:pPr marL="0" marR="0" lvl="1" indent="-285750" algn="ctr" defTabSz="1644650" rtl="0" eaLnBrk="1" fontAlgn="auto" latinLnBrk="0" hangingPunct="1">
              <a:lnSpc>
                <a:spcPct val="90000"/>
              </a:lnSpc>
              <a:spcBef>
                <a:spcPct val="0"/>
              </a:spcBef>
              <a:spcAft>
                <a:spcPct val="15000"/>
              </a:spcAft>
              <a:buClrTx/>
              <a:buSzTx/>
              <a:buFontTx/>
              <a:buNone/>
              <a:tabLst/>
              <a:defRPr/>
            </a:pPr>
            <a:endParaRPr lang="en-US" sz="2400" kern="0" dirty="0">
              <a:solidFill>
                <a:srgbClr val="353535">
                  <a:hueOff val="0"/>
                  <a:satOff val="0"/>
                  <a:lumOff val="0"/>
                  <a:alphaOff val="0"/>
                </a:srgbClr>
              </a:solidFill>
              <a:latin typeface="Segoe UI" panose="020B0502040204020203" pitchFamily="34" charset="0"/>
              <a:cs typeface="Segoe UI" panose="020B0502040204020203" pitchFamily="34" charset="0"/>
            </a:endParaRPr>
          </a:p>
          <a:p>
            <a:pPr marL="0" marR="0" lvl="1" indent="-285750" algn="ctr" defTabSz="1644650" rtl="0" eaLnBrk="1" fontAlgn="auto" latinLnBrk="0" hangingPunct="1">
              <a:lnSpc>
                <a:spcPct val="90000"/>
              </a:lnSpc>
              <a:spcBef>
                <a:spcPct val="0"/>
              </a:spcBef>
              <a:spcAft>
                <a:spcPct val="15000"/>
              </a:spcAft>
              <a:buClrTx/>
              <a:buSzTx/>
              <a:buFontTx/>
              <a:buNone/>
              <a:tabLst/>
              <a:defRPr/>
            </a:pPr>
            <a:r>
              <a:rPr kumimoji="0" lang="en-US" sz="2400" b="0" i="0" u="none" strike="noStrike" kern="0" cap="none" spc="0" normalizeH="0" baseline="0" noProof="0" dirty="0">
                <a:ln>
                  <a:noFill/>
                </a:ln>
                <a:solidFill>
                  <a:srgbClr val="353535">
                    <a:hueOff val="0"/>
                    <a:satOff val="0"/>
                    <a:lumOff val="0"/>
                    <a:alphaOff val="0"/>
                  </a:srgbClr>
                </a:solidFill>
                <a:effectLst/>
                <a:uLnTx/>
                <a:uFillTx/>
                <a:latin typeface="Segoe UI" panose="020B0502040204020203" pitchFamily="34" charset="0"/>
                <a:cs typeface="Segoe UI" panose="020B0502040204020203" pitchFamily="34" charset="0"/>
              </a:rPr>
              <a:t>Understand system state and activity</a:t>
            </a:r>
          </a:p>
        </p:txBody>
      </p:sp>
      <p:sp>
        <p:nvSpPr>
          <p:cNvPr id="4" name="Freeform: Shape 3">
            <a:extLst>
              <a:ext uri="{FF2B5EF4-FFF2-40B4-BE49-F238E27FC236}">
                <a16:creationId xmlns:a16="http://schemas.microsoft.com/office/drawing/2014/main" id="{E5265FFB-0795-40B1-A973-606871221DCD}"/>
              </a:ext>
            </a:extLst>
          </p:cNvPr>
          <p:cNvSpPr/>
          <p:nvPr/>
        </p:nvSpPr>
        <p:spPr>
          <a:xfrm>
            <a:off x="4302671" y="1941339"/>
            <a:ext cx="3482578" cy="1267200"/>
          </a:xfrm>
          <a:custGeom>
            <a:avLst/>
            <a:gdLst>
              <a:gd name="connsiteX0" fmla="*/ 0 w 3482578"/>
              <a:gd name="connsiteY0" fmla="*/ 0 h 1267200"/>
              <a:gd name="connsiteX1" fmla="*/ 3482578 w 3482578"/>
              <a:gd name="connsiteY1" fmla="*/ 0 h 1267200"/>
              <a:gd name="connsiteX2" fmla="*/ 3482578 w 3482578"/>
              <a:gd name="connsiteY2" fmla="*/ 1267200 h 1267200"/>
              <a:gd name="connsiteX3" fmla="*/ 0 w 3482578"/>
              <a:gd name="connsiteY3" fmla="*/ 1267200 h 1267200"/>
              <a:gd name="connsiteX4" fmla="*/ 0 w 3482578"/>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578" h="1267200">
                <a:moveTo>
                  <a:pt x="0" y="0"/>
                </a:moveTo>
                <a:lnTo>
                  <a:pt x="3482578" y="0"/>
                </a:lnTo>
                <a:lnTo>
                  <a:pt x="3482578" y="1267200"/>
                </a:lnTo>
                <a:lnTo>
                  <a:pt x="0" y="1267200"/>
                </a:lnTo>
                <a:lnTo>
                  <a:pt x="0" y="0"/>
                </a:lnTo>
                <a:close/>
              </a:path>
            </a:pathLst>
          </a:custGeom>
          <a:solidFill>
            <a:srgbClr val="FFCC00"/>
          </a:solidFill>
          <a:ln w="10795" cap="flat" cmpd="sng" algn="ctr">
            <a:solidFill>
              <a:schemeClr val="accent4"/>
            </a:solidFill>
            <a:prstDash val="solid"/>
          </a:ln>
          <a:effectLst/>
        </p:spPr>
        <p:txBody>
          <a:bodyPr spcFirstLastPara="0" vert="horz" wrap="square" lIns="312928" tIns="178816" rIns="312928" bIns="178816" numCol="1" spcCol="1270" anchor="ctr" anchorCtr="0">
            <a:noAutofit/>
          </a:bodyPr>
          <a:lstStyle/>
          <a:p>
            <a:pPr marL="0" marR="0" lvl="0" indent="0" algn="ctr" defTabSz="1955800" rtl="0" eaLnBrk="1" fontAlgn="auto" latinLnBrk="0" hangingPunct="1">
              <a:lnSpc>
                <a:spcPct val="90000"/>
              </a:lnSpc>
              <a:spcBef>
                <a:spcPct val="0"/>
              </a:spcBef>
              <a:spcAft>
                <a:spcPct val="3500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Control</a:t>
            </a:r>
            <a:endParaRPr kumimoji="0" lang="en-US" sz="3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2" name="Freeform: Shape 11">
            <a:extLst>
              <a:ext uri="{FF2B5EF4-FFF2-40B4-BE49-F238E27FC236}">
                <a16:creationId xmlns:a16="http://schemas.microsoft.com/office/drawing/2014/main" id="{765402C2-0807-4A1B-95F4-BE598501C0F7}"/>
              </a:ext>
            </a:extLst>
          </p:cNvPr>
          <p:cNvSpPr/>
          <p:nvPr/>
        </p:nvSpPr>
        <p:spPr>
          <a:xfrm>
            <a:off x="4302671" y="3208539"/>
            <a:ext cx="3482578" cy="3351644"/>
          </a:xfrm>
          <a:custGeom>
            <a:avLst/>
            <a:gdLst>
              <a:gd name="connsiteX0" fmla="*/ 0 w 3482578"/>
              <a:gd name="connsiteY0" fmla="*/ 0 h 3351644"/>
              <a:gd name="connsiteX1" fmla="*/ 3482578 w 3482578"/>
              <a:gd name="connsiteY1" fmla="*/ 0 h 3351644"/>
              <a:gd name="connsiteX2" fmla="*/ 3482578 w 3482578"/>
              <a:gd name="connsiteY2" fmla="*/ 3351644 h 3351644"/>
              <a:gd name="connsiteX3" fmla="*/ 0 w 3482578"/>
              <a:gd name="connsiteY3" fmla="*/ 3351644 h 3351644"/>
              <a:gd name="connsiteX4" fmla="*/ 0 w 3482578"/>
              <a:gd name="connsiteY4" fmla="*/ 0 h 3351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578" h="3351644">
                <a:moveTo>
                  <a:pt x="0" y="0"/>
                </a:moveTo>
                <a:lnTo>
                  <a:pt x="3482578" y="0"/>
                </a:lnTo>
                <a:lnTo>
                  <a:pt x="3482578" y="3351644"/>
                </a:lnTo>
                <a:lnTo>
                  <a:pt x="0" y="3351644"/>
                </a:lnTo>
                <a:lnTo>
                  <a:pt x="0" y="0"/>
                </a:lnTo>
                <a:close/>
              </a:path>
            </a:pathLst>
          </a:custGeom>
          <a:solidFill>
            <a:schemeClr val="accent4">
              <a:lumMod val="20000"/>
              <a:lumOff val="80000"/>
            </a:schemeClr>
          </a:solidFill>
          <a:ln w="10795" cap="flat" cmpd="sng" algn="ctr">
            <a:solidFill>
              <a:srgbClr val="D83B01">
                <a:alpha val="90000"/>
                <a:tint val="40000"/>
                <a:hueOff val="0"/>
                <a:satOff val="0"/>
                <a:lumOff val="0"/>
                <a:alphaOff val="0"/>
              </a:srgbClr>
            </a:solidFill>
            <a:prstDash val="solid"/>
          </a:ln>
          <a:effectLst/>
        </p:spPr>
        <p:txBody>
          <a:bodyPr spcFirstLastPara="0" vert="horz" wrap="square" lIns="197358" tIns="197358" rIns="263144" bIns="296037" numCol="1" spcCol="1270" anchor="t" anchorCtr="0">
            <a:noAutofit/>
          </a:bodyPr>
          <a:lstStyle/>
          <a:p>
            <a:pPr marL="0" marR="0" lvl="1" indent="-285750" algn="ctr" defTabSz="1644650" rtl="0" eaLnBrk="1" fontAlgn="auto" latinLnBrk="0" hangingPunct="1">
              <a:lnSpc>
                <a:spcPct val="90000"/>
              </a:lnSpc>
              <a:spcBef>
                <a:spcPct val="0"/>
              </a:spcBef>
              <a:spcAft>
                <a:spcPct val="15000"/>
              </a:spcAft>
              <a:buClrTx/>
              <a:buSzTx/>
              <a:buFontTx/>
              <a:buNone/>
              <a:tabLst/>
              <a:defRPr/>
            </a:pPr>
            <a:endParaRPr kumimoji="0" lang="en-US" sz="2400" b="0" i="0" u="none" strike="noStrike" kern="0" cap="none" spc="0" normalizeH="0" baseline="0" noProof="0" dirty="0">
              <a:ln>
                <a:noFill/>
              </a:ln>
              <a:solidFill>
                <a:srgbClr val="353535">
                  <a:hueOff val="0"/>
                  <a:satOff val="0"/>
                  <a:lumOff val="0"/>
                  <a:alphaOff val="0"/>
                </a:srgbClr>
              </a:solidFill>
              <a:effectLst/>
              <a:uLnTx/>
              <a:uFillTx/>
              <a:latin typeface="Segoe UI" panose="020B0502040204020203" pitchFamily="34" charset="0"/>
              <a:cs typeface="Segoe UI" panose="020B0502040204020203" pitchFamily="34" charset="0"/>
            </a:endParaRPr>
          </a:p>
          <a:p>
            <a:pPr marL="0" marR="0" lvl="1" indent="-285750" algn="ctr" defTabSz="1644650" rtl="0" eaLnBrk="1" fontAlgn="auto" latinLnBrk="0" hangingPunct="1">
              <a:lnSpc>
                <a:spcPct val="90000"/>
              </a:lnSpc>
              <a:spcBef>
                <a:spcPct val="0"/>
              </a:spcBef>
              <a:spcAft>
                <a:spcPct val="15000"/>
              </a:spcAft>
              <a:buClrTx/>
              <a:buSzTx/>
              <a:buFontTx/>
              <a:buNone/>
              <a:tabLst/>
              <a:defRPr/>
            </a:pPr>
            <a:endParaRPr lang="en-US" sz="2400" kern="0" dirty="0">
              <a:solidFill>
                <a:srgbClr val="353535">
                  <a:hueOff val="0"/>
                  <a:satOff val="0"/>
                  <a:lumOff val="0"/>
                  <a:alphaOff val="0"/>
                </a:srgbClr>
              </a:solidFill>
              <a:latin typeface="Segoe UI" panose="020B0502040204020203" pitchFamily="34" charset="0"/>
              <a:cs typeface="Segoe UI" panose="020B0502040204020203" pitchFamily="34" charset="0"/>
            </a:endParaRPr>
          </a:p>
          <a:p>
            <a:pPr marL="0" marR="0" lvl="1" indent="-285750" algn="ctr" defTabSz="1644650" rtl="0" eaLnBrk="1" fontAlgn="auto" latinLnBrk="0" hangingPunct="1">
              <a:lnSpc>
                <a:spcPct val="90000"/>
              </a:lnSpc>
              <a:spcBef>
                <a:spcPct val="0"/>
              </a:spcBef>
              <a:spcAft>
                <a:spcPct val="15000"/>
              </a:spcAft>
              <a:buClrTx/>
              <a:buSzTx/>
              <a:buFontTx/>
              <a:buNone/>
              <a:tabLst/>
              <a:defRPr/>
            </a:pPr>
            <a:r>
              <a:rPr kumimoji="0" lang="en-US" sz="2400" b="0" i="0" u="none" strike="noStrike" kern="0" cap="none" spc="0" normalizeH="0" baseline="0" noProof="0" dirty="0">
                <a:ln>
                  <a:noFill/>
                </a:ln>
                <a:solidFill>
                  <a:srgbClr val="353535">
                    <a:hueOff val="0"/>
                    <a:satOff val="0"/>
                    <a:lumOff val="0"/>
                    <a:alphaOff val="0"/>
                  </a:srgbClr>
                </a:solidFill>
                <a:effectLst/>
                <a:uLnTx/>
                <a:uFillTx/>
                <a:latin typeface="Segoe UI" panose="020B0502040204020203" pitchFamily="34" charset="0"/>
                <a:cs typeface="Segoe UI" panose="020B0502040204020203" pitchFamily="34" charset="0"/>
              </a:rPr>
              <a:t>Enforce policies for use of the system</a:t>
            </a:r>
          </a:p>
        </p:txBody>
      </p:sp>
      <p:sp>
        <p:nvSpPr>
          <p:cNvPr id="14" name="Freeform: Shape 13">
            <a:extLst>
              <a:ext uri="{FF2B5EF4-FFF2-40B4-BE49-F238E27FC236}">
                <a16:creationId xmlns:a16="http://schemas.microsoft.com/office/drawing/2014/main" id="{314A977F-1950-4AEF-ABA7-D5A04402102C}"/>
              </a:ext>
            </a:extLst>
          </p:cNvPr>
          <p:cNvSpPr/>
          <p:nvPr/>
        </p:nvSpPr>
        <p:spPr>
          <a:xfrm>
            <a:off x="8272811" y="1941339"/>
            <a:ext cx="3482578" cy="1267200"/>
          </a:xfrm>
          <a:custGeom>
            <a:avLst/>
            <a:gdLst>
              <a:gd name="connsiteX0" fmla="*/ 0 w 3482578"/>
              <a:gd name="connsiteY0" fmla="*/ 0 h 1267200"/>
              <a:gd name="connsiteX1" fmla="*/ 3482578 w 3482578"/>
              <a:gd name="connsiteY1" fmla="*/ 0 h 1267200"/>
              <a:gd name="connsiteX2" fmla="*/ 3482578 w 3482578"/>
              <a:gd name="connsiteY2" fmla="*/ 1267200 h 1267200"/>
              <a:gd name="connsiteX3" fmla="*/ 0 w 3482578"/>
              <a:gd name="connsiteY3" fmla="*/ 1267200 h 1267200"/>
              <a:gd name="connsiteX4" fmla="*/ 0 w 3482578"/>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578" h="1267200">
                <a:moveTo>
                  <a:pt x="0" y="0"/>
                </a:moveTo>
                <a:lnTo>
                  <a:pt x="3482578" y="0"/>
                </a:lnTo>
                <a:lnTo>
                  <a:pt x="3482578" y="1267200"/>
                </a:lnTo>
                <a:lnTo>
                  <a:pt x="0" y="1267200"/>
                </a:lnTo>
                <a:lnTo>
                  <a:pt x="0" y="0"/>
                </a:lnTo>
                <a:close/>
              </a:path>
            </a:pathLst>
          </a:custGeom>
          <a:solidFill>
            <a:srgbClr val="FFCC00"/>
          </a:solidFill>
          <a:ln w="10795" cap="flat" cmpd="sng" algn="ctr">
            <a:solidFill>
              <a:schemeClr val="accent4"/>
            </a:solidFill>
            <a:prstDash val="solid"/>
          </a:ln>
          <a:effectLst/>
        </p:spPr>
        <p:txBody>
          <a:bodyPr spcFirstLastPara="0" vert="horz" wrap="square" lIns="312928" tIns="178816" rIns="312928" bIns="178816" numCol="1" spcCol="1270" anchor="ctr" anchorCtr="0">
            <a:noAutofit/>
          </a:bodyPr>
          <a:lstStyle/>
          <a:p>
            <a:pPr marL="0" marR="0" lvl="0" indent="0" algn="ctr" defTabSz="1955800" rtl="0" eaLnBrk="1" fontAlgn="auto" latinLnBrk="0" hangingPunct="1">
              <a:lnSpc>
                <a:spcPct val="90000"/>
              </a:lnSpc>
              <a:spcBef>
                <a:spcPct val="0"/>
              </a:spcBef>
              <a:spcAft>
                <a:spcPct val="3500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Compliance</a:t>
            </a:r>
            <a:endParaRPr kumimoji="0" lang="en-US" sz="3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6" name="Freeform: Shape 15">
            <a:extLst>
              <a:ext uri="{FF2B5EF4-FFF2-40B4-BE49-F238E27FC236}">
                <a16:creationId xmlns:a16="http://schemas.microsoft.com/office/drawing/2014/main" id="{3745C4E8-28D8-4D75-AE62-F406062D4B44}"/>
              </a:ext>
            </a:extLst>
          </p:cNvPr>
          <p:cNvSpPr/>
          <p:nvPr/>
        </p:nvSpPr>
        <p:spPr>
          <a:xfrm>
            <a:off x="8272811" y="3208539"/>
            <a:ext cx="3482578" cy="3351644"/>
          </a:xfrm>
          <a:custGeom>
            <a:avLst/>
            <a:gdLst>
              <a:gd name="connsiteX0" fmla="*/ 0 w 3482578"/>
              <a:gd name="connsiteY0" fmla="*/ 0 h 3351644"/>
              <a:gd name="connsiteX1" fmla="*/ 3482578 w 3482578"/>
              <a:gd name="connsiteY1" fmla="*/ 0 h 3351644"/>
              <a:gd name="connsiteX2" fmla="*/ 3482578 w 3482578"/>
              <a:gd name="connsiteY2" fmla="*/ 3351644 h 3351644"/>
              <a:gd name="connsiteX3" fmla="*/ 0 w 3482578"/>
              <a:gd name="connsiteY3" fmla="*/ 3351644 h 3351644"/>
              <a:gd name="connsiteX4" fmla="*/ 0 w 3482578"/>
              <a:gd name="connsiteY4" fmla="*/ 0 h 3351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578" h="3351644">
                <a:moveTo>
                  <a:pt x="0" y="0"/>
                </a:moveTo>
                <a:lnTo>
                  <a:pt x="3482578" y="0"/>
                </a:lnTo>
                <a:lnTo>
                  <a:pt x="3482578" y="3351644"/>
                </a:lnTo>
                <a:lnTo>
                  <a:pt x="0" y="3351644"/>
                </a:lnTo>
                <a:lnTo>
                  <a:pt x="0" y="0"/>
                </a:lnTo>
                <a:close/>
              </a:path>
            </a:pathLst>
          </a:custGeom>
          <a:solidFill>
            <a:schemeClr val="accent4">
              <a:lumMod val="20000"/>
              <a:lumOff val="80000"/>
            </a:schemeClr>
          </a:solidFill>
          <a:ln w="10795" cap="flat" cmpd="sng" algn="ctr">
            <a:solidFill>
              <a:srgbClr val="D83B01">
                <a:alpha val="90000"/>
                <a:tint val="40000"/>
                <a:hueOff val="0"/>
                <a:satOff val="0"/>
                <a:lumOff val="0"/>
                <a:alphaOff val="0"/>
              </a:srgbClr>
            </a:solidFill>
            <a:prstDash val="solid"/>
          </a:ln>
          <a:effectLst/>
        </p:spPr>
        <p:txBody>
          <a:bodyPr spcFirstLastPara="0" vert="horz" wrap="square" lIns="197358" tIns="197358" rIns="263144" bIns="296037" numCol="1" spcCol="1270" anchor="t" anchorCtr="0">
            <a:noAutofit/>
          </a:bodyPr>
          <a:lstStyle/>
          <a:p>
            <a:pPr marL="0" marR="0" lvl="1" indent="-285750" algn="ctr" defTabSz="1644650" rtl="0" eaLnBrk="1" fontAlgn="auto" latinLnBrk="0" hangingPunct="1">
              <a:lnSpc>
                <a:spcPct val="90000"/>
              </a:lnSpc>
              <a:spcBef>
                <a:spcPct val="0"/>
              </a:spcBef>
              <a:spcAft>
                <a:spcPct val="15000"/>
              </a:spcAft>
              <a:buClrTx/>
              <a:buSzTx/>
              <a:buFontTx/>
              <a:buNone/>
              <a:tabLst/>
              <a:defRPr/>
            </a:pPr>
            <a:endParaRPr kumimoji="0" lang="en-US" sz="2400" b="0" i="0" u="none" strike="noStrike" kern="0" cap="none" spc="0" normalizeH="0" baseline="0" noProof="0" dirty="0">
              <a:ln>
                <a:noFill/>
              </a:ln>
              <a:solidFill>
                <a:srgbClr val="353535">
                  <a:hueOff val="0"/>
                  <a:satOff val="0"/>
                  <a:lumOff val="0"/>
                  <a:alphaOff val="0"/>
                </a:srgbClr>
              </a:solidFill>
              <a:effectLst/>
              <a:uLnTx/>
              <a:uFillTx/>
              <a:latin typeface="Segoe UI" panose="020B0502040204020203" pitchFamily="34" charset="0"/>
              <a:cs typeface="Segoe UI" panose="020B0502040204020203" pitchFamily="34" charset="0"/>
            </a:endParaRPr>
          </a:p>
          <a:p>
            <a:pPr marL="0" marR="0" lvl="1" indent="-285750" algn="ctr" defTabSz="1644650" rtl="0" eaLnBrk="1" fontAlgn="auto" latinLnBrk="0" hangingPunct="1">
              <a:lnSpc>
                <a:spcPct val="90000"/>
              </a:lnSpc>
              <a:spcBef>
                <a:spcPct val="0"/>
              </a:spcBef>
              <a:spcAft>
                <a:spcPct val="15000"/>
              </a:spcAft>
              <a:buClrTx/>
              <a:buSzTx/>
              <a:buFontTx/>
              <a:buNone/>
              <a:tabLst/>
              <a:defRPr/>
            </a:pPr>
            <a:endParaRPr lang="en-US" sz="2400" kern="0" dirty="0">
              <a:solidFill>
                <a:srgbClr val="353535">
                  <a:hueOff val="0"/>
                  <a:satOff val="0"/>
                  <a:lumOff val="0"/>
                  <a:alphaOff val="0"/>
                </a:srgbClr>
              </a:solidFill>
              <a:latin typeface="Segoe UI" panose="020B0502040204020203" pitchFamily="34" charset="0"/>
              <a:cs typeface="Segoe UI" panose="020B0502040204020203" pitchFamily="34" charset="0"/>
            </a:endParaRPr>
          </a:p>
          <a:p>
            <a:pPr marL="0" marR="0" lvl="1" indent="-285750" algn="ctr" defTabSz="1644650" rtl="0" eaLnBrk="1" fontAlgn="auto" latinLnBrk="0" hangingPunct="1">
              <a:lnSpc>
                <a:spcPct val="90000"/>
              </a:lnSpc>
              <a:spcBef>
                <a:spcPct val="0"/>
              </a:spcBef>
              <a:spcAft>
                <a:spcPct val="15000"/>
              </a:spcAft>
              <a:buClrTx/>
              <a:buSzTx/>
              <a:buFontTx/>
              <a:buNone/>
              <a:tabLst/>
              <a:defRPr/>
            </a:pPr>
            <a:r>
              <a:rPr kumimoji="0" lang="en-US" sz="2400" b="0" i="0" u="none" strike="noStrike" kern="0" cap="none" spc="0" normalizeH="0" baseline="0" noProof="0" dirty="0">
                <a:ln>
                  <a:noFill/>
                </a:ln>
                <a:solidFill>
                  <a:srgbClr val="353535">
                    <a:hueOff val="0"/>
                    <a:satOff val="0"/>
                    <a:lumOff val="0"/>
                    <a:alphaOff val="0"/>
                  </a:srgbClr>
                </a:solidFill>
                <a:effectLst/>
                <a:uLnTx/>
                <a:uFillTx/>
                <a:latin typeface="Segoe UI" panose="020B0502040204020203" pitchFamily="34" charset="0"/>
                <a:cs typeface="Segoe UI" panose="020B0502040204020203" pitchFamily="34" charset="0"/>
              </a:rPr>
              <a:t>Configure the system to achieve compliance requirements</a:t>
            </a:r>
          </a:p>
        </p:txBody>
      </p:sp>
      <p:sp>
        <p:nvSpPr>
          <p:cNvPr id="11" name="Footer Placeholder 8">
            <a:extLst>
              <a:ext uri="{FF2B5EF4-FFF2-40B4-BE49-F238E27FC236}">
                <a16:creationId xmlns:a16="http://schemas.microsoft.com/office/drawing/2014/main" id="{0A561B6F-9D0C-4CEA-83FC-3257B602A115}"/>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837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Configure Tenant Settings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F0AFF3B9-32DD-4586-A54D-9FED2B8CCE08}"/>
              </a:ext>
            </a:extLst>
          </p:cNvPr>
          <p:cNvSpPr txBox="1">
            <a:spLocks/>
          </p:cNvSpPr>
          <p:nvPr/>
        </p:nvSpPr>
        <p:spPr>
          <a:xfrm>
            <a:off x="199676" y="2033281"/>
            <a:ext cx="11018838" cy="34547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Part of Power BI Admin Portal</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Global Admin or Power BI Service Administrator or Power Platform Service Admin</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Provides for granular settings</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Controls tenant level operations</a:t>
            </a:r>
          </a:p>
          <a:p>
            <a:pPr marL="228600" lvl="1" indent="0" defTabSz="914367">
              <a:buFont typeface="Arial" panose="020B0604020202020204" pitchFamily="34" charset="0"/>
              <a:buNone/>
              <a:defRPr/>
            </a:pPr>
            <a:r>
              <a:rPr lang="en-US" dirty="0">
                <a:solidFill>
                  <a:srgbClr val="1A1A1A"/>
                </a:solidFill>
                <a:latin typeface="Segoe UI" panose="020B0502040204020203" pitchFamily="34" charset="0"/>
                <a:cs typeface="Segoe UI" panose="020B0502040204020203" pitchFamily="34" charset="0"/>
              </a:rPr>
              <a:t>	</a:t>
            </a:r>
            <a:br>
              <a:rPr lang="en-US" dirty="0">
                <a:solidFill>
                  <a:srgbClr val="1A1A1A"/>
                </a:solidFill>
                <a:latin typeface="Segoe UI" panose="020B0502040204020203" pitchFamily="34" charset="0"/>
                <a:cs typeface="Segoe UI" panose="020B0502040204020203" pitchFamily="34" charset="0"/>
              </a:rPr>
            </a:br>
            <a:br>
              <a:rPr lang="en-US" dirty="0">
                <a:solidFill>
                  <a:srgbClr val="1A1A1A"/>
                </a:solidFill>
                <a:latin typeface="Segoe UI" panose="020B0502040204020203" pitchFamily="34" charset="0"/>
                <a:cs typeface="Segoe UI" panose="020B0502040204020203" pitchFamily="34" charset="0"/>
              </a:rPr>
            </a:br>
            <a:r>
              <a:rPr lang="en-US" dirty="0">
                <a:solidFill>
                  <a:srgbClr val="1A1A1A"/>
                </a:solidFill>
                <a:latin typeface="Segoe UI" panose="020B0502040204020203" pitchFamily="34" charset="0"/>
                <a:cs typeface="Segoe UI" panose="020B0502040204020203" pitchFamily="34" charset="0"/>
              </a:rPr>
              <a:t>Example: You can disable Publish to Web!</a:t>
            </a:r>
          </a:p>
        </p:txBody>
      </p:sp>
      <p:sp>
        <p:nvSpPr>
          <p:cNvPr id="8" name="Footer Placeholder 8">
            <a:extLst>
              <a:ext uri="{FF2B5EF4-FFF2-40B4-BE49-F238E27FC236}">
                <a16:creationId xmlns:a16="http://schemas.microsoft.com/office/drawing/2014/main" id="{92A476A0-4F28-4514-8279-BAC7465663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4" name="Picture 3" descr="List of options in the Admin Portal">
            <a:extLst>
              <a:ext uri="{FF2B5EF4-FFF2-40B4-BE49-F238E27FC236}">
                <a16:creationId xmlns:a16="http://schemas.microsoft.com/office/drawing/2014/main" id="{031076BB-438C-42BE-982B-B8DFC18B5FC9}"/>
              </a:ext>
            </a:extLst>
          </p:cNvPr>
          <p:cNvPicPr>
            <a:picLocks noChangeAspect="1"/>
          </p:cNvPicPr>
          <p:nvPr/>
        </p:nvPicPr>
        <p:blipFill>
          <a:blip r:embed="rId3"/>
          <a:stretch>
            <a:fillRect/>
          </a:stretch>
        </p:blipFill>
        <p:spPr>
          <a:xfrm>
            <a:off x="6179361" y="3245204"/>
            <a:ext cx="5812963" cy="2999846"/>
          </a:xfrm>
          <a:prstGeom prst="rect">
            <a:avLst/>
          </a:prstGeom>
        </p:spPr>
      </p:pic>
    </p:spTree>
    <p:extLst>
      <p:ext uri="{BB962C8B-B14F-4D97-AF65-F5344CB8AC3E}">
        <p14:creationId xmlns:p14="http://schemas.microsoft.com/office/powerpoint/2010/main" val="405766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Deploying Organizational Visuals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0571A2DC-E213-4786-AB0A-A56B32D56316}"/>
              </a:ext>
            </a:extLst>
          </p:cNvPr>
          <p:cNvSpPr txBox="1">
            <a:spLocks/>
          </p:cNvSpPr>
          <p:nvPr/>
        </p:nvSpPr>
        <p:spPr>
          <a:xfrm>
            <a:off x="361175" y="1865701"/>
            <a:ext cx="11018838" cy="2498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Managed in Power BI Admin Portal</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Establish approval process for usage of custom visuals</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Used to distribute internal custom visuals to organization</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Can also list blessed custom visuals</a:t>
            </a:r>
          </a:p>
          <a:p>
            <a:endParaRPr lang="en-US" sz="2400" dirty="0"/>
          </a:p>
        </p:txBody>
      </p:sp>
      <p:pic>
        <p:nvPicPr>
          <p:cNvPr id="3" name="Picture 2" descr="How to deploy organizational visuals through the admin portal">
            <a:extLst>
              <a:ext uri="{FF2B5EF4-FFF2-40B4-BE49-F238E27FC236}">
                <a16:creationId xmlns:a16="http://schemas.microsoft.com/office/drawing/2014/main" id="{57D02F3E-EB57-48A9-A738-EEC495D56F86}"/>
              </a:ext>
            </a:extLst>
          </p:cNvPr>
          <p:cNvPicPr>
            <a:picLocks noChangeAspect="1"/>
          </p:cNvPicPr>
          <p:nvPr/>
        </p:nvPicPr>
        <p:blipFill>
          <a:blip r:embed="rId3"/>
          <a:stretch>
            <a:fillRect/>
          </a:stretch>
        </p:blipFill>
        <p:spPr>
          <a:xfrm>
            <a:off x="954694" y="3848770"/>
            <a:ext cx="6477997" cy="2602716"/>
          </a:xfrm>
          <a:prstGeom prst="rect">
            <a:avLst/>
          </a:prstGeom>
          <a:ln>
            <a:solidFill>
              <a:schemeClr val="tx1"/>
            </a:solidFill>
          </a:ln>
        </p:spPr>
      </p:pic>
      <p:sp>
        <p:nvSpPr>
          <p:cNvPr id="8" name="Footer Placeholder 8">
            <a:extLst>
              <a:ext uri="{FF2B5EF4-FFF2-40B4-BE49-F238E27FC236}">
                <a16:creationId xmlns:a16="http://schemas.microsoft.com/office/drawing/2014/main" id="{C7390290-AB11-4995-95E4-EAAC662C11E5}"/>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63837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33082-2394-4535-9A67-EBE98AF45A04}"/>
              </a:ext>
            </a:extLst>
          </p:cNvPr>
          <p:cNvSpPr>
            <a:spLocks noGrp="1"/>
          </p:cNvSpPr>
          <p:nvPr>
            <p:ph type="title"/>
          </p:nvPr>
        </p:nvSpPr>
        <p:spPr/>
        <p:txBody>
          <a:bodyPr/>
          <a:lstStyle/>
          <a:p>
            <a:r>
              <a:rPr lang="en-US" dirty="0"/>
              <a:t>Detect Usage of Sensitive Info</a:t>
            </a:r>
          </a:p>
        </p:txBody>
      </p:sp>
      <p:sp>
        <p:nvSpPr>
          <p:cNvPr id="7" name="TextBox 6">
            <a:extLst>
              <a:ext uri="{FF2B5EF4-FFF2-40B4-BE49-F238E27FC236}">
                <a16:creationId xmlns:a16="http://schemas.microsoft.com/office/drawing/2014/main" id="{DB2BB0FB-59D9-D0E4-6DCC-8AB5344FC9B4}"/>
              </a:ext>
            </a:extLst>
          </p:cNvPr>
          <p:cNvSpPr txBox="1"/>
          <p:nvPr/>
        </p:nvSpPr>
        <p:spPr>
          <a:xfrm>
            <a:off x="565588" y="2143036"/>
            <a:ext cx="4006412" cy="3693319"/>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Segoe UI Condensed"/>
              </a:rPr>
              <a:t>Public preview of new Microsoft 365 DLP policies for Power BI premium workspaces</a:t>
            </a:r>
          </a:p>
          <a:p>
            <a:pPr marL="742950" lvl="1" indent="-285750">
              <a:buFont typeface="Arial" panose="020B0604020202020204" pitchFamily="34" charset="0"/>
              <a:buChar char="•"/>
            </a:pPr>
            <a:r>
              <a:rPr lang="en-US" dirty="0">
                <a:solidFill>
                  <a:srgbClr val="000000"/>
                </a:solidFill>
                <a:latin typeface="Segoe UI Condensed"/>
              </a:rPr>
              <a:t>S</a:t>
            </a:r>
            <a:r>
              <a:rPr lang="en-US" b="0" i="0" dirty="0">
                <a:solidFill>
                  <a:srgbClr val="000000"/>
                </a:solidFill>
                <a:effectLst/>
                <a:latin typeface="Segoe UI Condensed"/>
              </a:rPr>
              <a:t>upports automatic detection of sensitive data upload for data that has specific sensitivity labels applied</a:t>
            </a:r>
          </a:p>
          <a:p>
            <a:pPr marL="742950" lvl="1" indent="-285750">
              <a:buFont typeface="Arial" panose="020B0604020202020204" pitchFamily="34" charset="0"/>
              <a:buChar char="•"/>
            </a:pPr>
            <a:endParaRPr lang="en-US" dirty="0">
              <a:solidFill>
                <a:srgbClr val="000000"/>
              </a:solidFill>
              <a:latin typeface="Segoe UI Condensed"/>
            </a:endParaRPr>
          </a:p>
          <a:p>
            <a:pPr marL="285750" indent="-285750">
              <a:buFont typeface="Arial" panose="020B0604020202020204" pitchFamily="34" charset="0"/>
              <a:buChar char="•"/>
            </a:pPr>
            <a:r>
              <a:rPr lang="en-US" b="0" i="0" dirty="0">
                <a:solidFill>
                  <a:srgbClr val="000000"/>
                </a:solidFill>
                <a:effectLst/>
                <a:latin typeface="Segoe UI Condensed"/>
              </a:rPr>
              <a:t>Admin can trigger automatic risk remediation actions such as alerts to security admins and/or customizable policy tips for end users</a:t>
            </a:r>
            <a:endParaRPr lang="en-US" dirty="0"/>
          </a:p>
        </p:txBody>
      </p:sp>
      <p:pic>
        <p:nvPicPr>
          <p:cNvPr id="9" name="Picture 8">
            <a:extLst>
              <a:ext uri="{FF2B5EF4-FFF2-40B4-BE49-F238E27FC236}">
                <a16:creationId xmlns:a16="http://schemas.microsoft.com/office/drawing/2014/main" id="{C1A46563-9F67-C6BF-ABB7-82AC22201428}"/>
              </a:ext>
            </a:extLst>
          </p:cNvPr>
          <p:cNvPicPr>
            <a:picLocks noChangeAspect="1"/>
          </p:cNvPicPr>
          <p:nvPr/>
        </p:nvPicPr>
        <p:blipFill>
          <a:blip r:embed="rId3"/>
          <a:stretch>
            <a:fillRect/>
          </a:stretch>
        </p:blipFill>
        <p:spPr>
          <a:xfrm>
            <a:off x="4572000" y="1903475"/>
            <a:ext cx="7185331" cy="3932880"/>
          </a:xfrm>
          <a:prstGeom prst="rect">
            <a:avLst/>
          </a:prstGeom>
          <a:ln>
            <a:solidFill>
              <a:schemeClr val="tx1"/>
            </a:solidFill>
          </a:ln>
        </p:spPr>
      </p:pic>
    </p:spTree>
    <p:extLst>
      <p:ext uri="{BB962C8B-B14F-4D97-AF65-F5344CB8AC3E}">
        <p14:creationId xmlns:p14="http://schemas.microsoft.com/office/powerpoint/2010/main" val="131724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Managing Embed Code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4DA028E7-01CD-42E0-A664-72E1BE7FC353}"/>
              </a:ext>
            </a:extLst>
          </p:cNvPr>
          <p:cNvSpPr txBox="1">
            <a:spLocks/>
          </p:cNvSpPr>
          <p:nvPr/>
        </p:nvSpPr>
        <p:spPr>
          <a:xfrm>
            <a:off x="363556" y="1908941"/>
            <a:ext cx="11018838" cy="1463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Embed codes generated from Publish to Web</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Users can manage their own embed codes</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Admins can control all embed codes in tenant through Admin Portal</a:t>
            </a:r>
          </a:p>
        </p:txBody>
      </p:sp>
      <p:pic>
        <p:nvPicPr>
          <p:cNvPr id="11" name="Picture 10" descr="How to embed codes in the Admin portal">
            <a:extLst>
              <a:ext uri="{FF2B5EF4-FFF2-40B4-BE49-F238E27FC236}">
                <a16:creationId xmlns:a16="http://schemas.microsoft.com/office/drawing/2014/main" id="{6110E5B8-A204-4431-B66D-B008C1640D6C}"/>
              </a:ext>
            </a:extLst>
          </p:cNvPr>
          <p:cNvPicPr>
            <a:picLocks noChangeAspect="1"/>
          </p:cNvPicPr>
          <p:nvPr/>
        </p:nvPicPr>
        <p:blipFill>
          <a:blip r:embed="rId3"/>
          <a:stretch>
            <a:fillRect/>
          </a:stretch>
        </p:blipFill>
        <p:spPr>
          <a:xfrm>
            <a:off x="4051287" y="3445705"/>
            <a:ext cx="5720281" cy="3191315"/>
          </a:xfrm>
          <a:prstGeom prst="rect">
            <a:avLst/>
          </a:prstGeom>
          <a:ln>
            <a:solidFill>
              <a:schemeClr val="tx1"/>
            </a:solidFill>
          </a:ln>
        </p:spPr>
      </p:pic>
      <p:sp>
        <p:nvSpPr>
          <p:cNvPr id="8" name="Footer Placeholder 8">
            <a:extLst>
              <a:ext uri="{FF2B5EF4-FFF2-40B4-BE49-F238E27FC236}">
                <a16:creationId xmlns:a16="http://schemas.microsoft.com/office/drawing/2014/main" id="{A879989C-5F6C-45D4-B71B-3963915F4B61}"/>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4" name="Picture 3" descr="List of Settings options">
            <a:extLst>
              <a:ext uri="{FF2B5EF4-FFF2-40B4-BE49-F238E27FC236}">
                <a16:creationId xmlns:a16="http://schemas.microsoft.com/office/drawing/2014/main" id="{1876E242-A355-41BB-BD16-B145E9F4F1D4}"/>
              </a:ext>
            </a:extLst>
          </p:cNvPr>
          <p:cNvPicPr>
            <a:picLocks noChangeAspect="1"/>
          </p:cNvPicPr>
          <p:nvPr/>
        </p:nvPicPr>
        <p:blipFill>
          <a:blip r:embed="rId4"/>
          <a:stretch>
            <a:fillRect/>
          </a:stretch>
        </p:blipFill>
        <p:spPr>
          <a:xfrm>
            <a:off x="886349" y="3324940"/>
            <a:ext cx="2474825" cy="3274616"/>
          </a:xfrm>
          <a:prstGeom prst="rect">
            <a:avLst/>
          </a:prstGeom>
        </p:spPr>
      </p:pic>
    </p:spTree>
    <p:extLst>
      <p:ext uri="{BB962C8B-B14F-4D97-AF65-F5344CB8AC3E}">
        <p14:creationId xmlns:p14="http://schemas.microsoft.com/office/powerpoint/2010/main" val="340827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Help and Support Settings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D3B33C32-3401-443C-84B5-7297BDCC2F5A}"/>
              </a:ext>
            </a:extLst>
          </p:cNvPr>
          <p:cNvSpPr txBox="1">
            <a:spLocks/>
          </p:cNvSpPr>
          <p:nvPr/>
        </p:nvSpPr>
        <p:spPr>
          <a:xfrm>
            <a:off x="173642" y="1908175"/>
            <a:ext cx="4603121" cy="4949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Power BI customizes help and support links in help menu to point your users to specific organizational content</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In Admin Portal -&gt;Tenant settings -&gt; Publish “Get Help” information toggle the Disabled button to Enabled, and then provide appropriate URLs to your company’s sites for training documentation, discussion forums, and help desk</a:t>
            </a:r>
          </a:p>
        </p:txBody>
      </p:sp>
      <p:pic>
        <p:nvPicPr>
          <p:cNvPr id="9" name="Picture 8" descr="Admin portal tenant settings">
            <a:extLst>
              <a:ext uri="{FF2B5EF4-FFF2-40B4-BE49-F238E27FC236}">
                <a16:creationId xmlns:a16="http://schemas.microsoft.com/office/drawing/2014/main" id="{DA86BEC7-C04F-4C90-A57F-5E60A16CEA6F}"/>
              </a:ext>
            </a:extLst>
          </p:cNvPr>
          <p:cNvPicPr>
            <a:picLocks noChangeAspect="1"/>
          </p:cNvPicPr>
          <p:nvPr/>
        </p:nvPicPr>
        <p:blipFill>
          <a:blip r:embed="rId3"/>
          <a:stretch>
            <a:fillRect/>
          </a:stretch>
        </p:blipFill>
        <p:spPr>
          <a:xfrm>
            <a:off x="4966086" y="2386084"/>
            <a:ext cx="6941936" cy="2810383"/>
          </a:xfrm>
          <a:prstGeom prst="rect">
            <a:avLst/>
          </a:prstGeom>
          <a:ln>
            <a:solidFill>
              <a:schemeClr val="tx1"/>
            </a:solidFill>
          </a:ln>
        </p:spPr>
      </p:pic>
      <p:sp>
        <p:nvSpPr>
          <p:cNvPr id="11" name="Footer Placeholder 8">
            <a:extLst>
              <a:ext uri="{FF2B5EF4-FFF2-40B4-BE49-F238E27FC236}">
                <a16:creationId xmlns:a16="http://schemas.microsoft.com/office/drawing/2014/main" id="{0CA9ADB4-2C28-4B83-8E27-FEF6DB02BBCF}"/>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96825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Help and Support Settings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D3B33C32-3401-443C-84B5-7297BDCC2F5A}"/>
              </a:ext>
            </a:extLst>
          </p:cNvPr>
          <p:cNvSpPr txBox="1">
            <a:spLocks/>
          </p:cNvSpPr>
          <p:nvPr/>
        </p:nvSpPr>
        <p:spPr>
          <a:xfrm>
            <a:off x="173643" y="1908175"/>
            <a:ext cx="4368702" cy="4949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Customize the link to acquire a Power BI license</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Customize the target URL of the Upgrade account button</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Guides users through the process defined in your organization</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For Power BI Support and status use </a:t>
            </a:r>
            <a:r>
              <a:rPr lang="en-US" sz="2400" dirty="0">
                <a:solidFill>
                  <a:srgbClr val="1A1A1A"/>
                </a:solidFill>
                <a:latin typeface="Segoe UI" panose="020B0502040204020203" pitchFamily="34" charset="0"/>
                <a:cs typeface="Segoe UI" panose="020B0502040204020203" pitchFamily="34" charset="0"/>
                <a:hlinkClick r:id="rId3"/>
              </a:rPr>
              <a:t>https://support.powerbi.com/</a:t>
            </a:r>
            <a:endParaRPr lang="en-US" sz="2400" dirty="0">
              <a:solidFill>
                <a:srgbClr val="1A1A1A"/>
              </a:solidFill>
              <a:latin typeface="Segoe UI" panose="020B0502040204020203" pitchFamily="34" charset="0"/>
              <a:cs typeface="Segoe UI" panose="020B0502040204020203" pitchFamily="34" charset="0"/>
            </a:endParaRPr>
          </a:p>
          <a:p>
            <a:pPr marL="114300" indent="0" defTabSz="914367">
              <a:buNone/>
              <a:defRPr/>
            </a:pPr>
            <a:endParaRPr lang="en-US" sz="2400" dirty="0">
              <a:solidFill>
                <a:srgbClr val="1A1A1A"/>
              </a:solidFill>
              <a:latin typeface="Segoe UI" panose="020B0502040204020203" pitchFamily="34" charset="0"/>
              <a:cs typeface="Segoe UI" panose="020B0502040204020203" pitchFamily="34" charset="0"/>
            </a:endParaRPr>
          </a:p>
        </p:txBody>
      </p:sp>
      <p:sp>
        <p:nvSpPr>
          <p:cNvPr id="11" name="Footer Placeholder 8">
            <a:extLst>
              <a:ext uri="{FF2B5EF4-FFF2-40B4-BE49-F238E27FC236}">
                <a16:creationId xmlns:a16="http://schemas.microsoft.com/office/drawing/2014/main" id="{0CA9ADB4-2C28-4B83-8E27-FEF6DB02BBCF}"/>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3" name="Picture 2" descr="Screenshot of Power BI Support screen">
            <a:extLst>
              <a:ext uri="{FF2B5EF4-FFF2-40B4-BE49-F238E27FC236}">
                <a16:creationId xmlns:a16="http://schemas.microsoft.com/office/drawing/2014/main" id="{5280F03A-0A81-44F5-BD0A-BEDF5A870EE0}"/>
              </a:ext>
            </a:extLst>
          </p:cNvPr>
          <p:cNvPicPr>
            <a:picLocks noChangeAspect="1"/>
          </p:cNvPicPr>
          <p:nvPr/>
        </p:nvPicPr>
        <p:blipFill>
          <a:blip r:embed="rId4"/>
          <a:stretch>
            <a:fillRect/>
          </a:stretch>
        </p:blipFill>
        <p:spPr>
          <a:xfrm>
            <a:off x="4675051" y="1908175"/>
            <a:ext cx="6631277" cy="3272069"/>
          </a:xfrm>
          <a:prstGeom prst="rect">
            <a:avLst/>
          </a:prstGeom>
        </p:spPr>
      </p:pic>
      <p:pic>
        <p:nvPicPr>
          <p:cNvPr id="10" name="Picture 9" descr="Screen Capture of Support page in PowerBI.Microsoft.com">
            <a:extLst>
              <a:ext uri="{FF2B5EF4-FFF2-40B4-BE49-F238E27FC236}">
                <a16:creationId xmlns:a16="http://schemas.microsoft.com/office/drawing/2014/main" id="{036137BB-A4FA-408E-A7F7-A913A0D80CB9}"/>
              </a:ext>
            </a:extLst>
          </p:cNvPr>
          <p:cNvPicPr>
            <a:picLocks noChangeAspect="1"/>
          </p:cNvPicPr>
          <p:nvPr/>
        </p:nvPicPr>
        <p:blipFill>
          <a:blip r:embed="rId5"/>
          <a:stretch>
            <a:fillRect/>
          </a:stretch>
        </p:blipFill>
        <p:spPr>
          <a:xfrm>
            <a:off x="7786267" y="4125921"/>
            <a:ext cx="3782266" cy="2281635"/>
          </a:xfrm>
          <a:prstGeom prst="rect">
            <a:avLst/>
          </a:prstGeom>
        </p:spPr>
      </p:pic>
    </p:spTree>
    <p:extLst>
      <p:ext uri="{BB962C8B-B14F-4D97-AF65-F5344CB8AC3E}">
        <p14:creationId xmlns:p14="http://schemas.microsoft.com/office/powerpoint/2010/main" val="214816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Establishing a Power BI Environment </a:t>
            </a:r>
          </a:p>
        </p:txBody>
      </p:sp>
      <p:sp>
        <p:nvSpPr>
          <p:cNvPr id="6" name="Footer Placeholder 8">
            <a:extLst>
              <a:ext uri="{FF2B5EF4-FFF2-40B4-BE49-F238E27FC236}">
                <a16:creationId xmlns:a16="http://schemas.microsoft.com/office/drawing/2014/main" id="{4E4AA746-F9A7-4264-A324-43FE587A63B5}"/>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312009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Power BI – Experience Your Data</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1">
            <a:extLst>
              <a:ext uri="{FF2B5EF4-FFF2-40B4-BE49-F238E27FC236}">
                <a16:creationId xmlns:a16="http://schemas.microsoft.com/office/drawing/2014/main" id="{59B65536-7347-4E82-8721-4848F6BEEBD4}"/>
              </a:ext>
            </a:extLst>
          </p:cNvPr>
          <p:cNvSpPr txBox="1">
            <a:spLocks/>
          </p:cNvSpPr>
          <p:nvPr/>
        </p:nvSpPr>
        <p:spPr>
          <a:xfrm>
            <a:off x="457200" y="1980697"/>
            <a:ext cx="11653837" cy="422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tx1">
                    <a:lumMod val="65000"/>
                    <a:lumOff val="35000"/>
                  </a:schemeClr>
                </a:solidFill>
                <a:latin typeface="Segoe UI "/>
              </a:rPr>
              <a:t>Any data, any way, anywhere</a:t>
            </a:r>
          </a:p>
        </p:txBody>
      </p:sp>
      <p:pic>
        <p:nvPicPr>
          <p:cNvPr id="8" name="Picture 2" descr="Related image">
            <a:extLst>
              <a:ext uri="{FF2B5EF4-FFF2-40B4-BE49-F238E27FC236}">
                <a16:creationId xmlns:a16="http://schemas.microsoft.com/office/drawing/2014/main" id="{EA2AEB39-5EB6-4F04-86A7-3469AFDF8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760" y="2532713"/>
            <a:ext cx="8794944" cy="4104307"/>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2356E561-1BA4-452E-9BD6-761935026513}"/>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23881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The Tenant/Your Organization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11" name="TextBox 10">
            <a:extLst>
              <a:ext uri="{FF2B5EF4-FFF2-40B4-BE49-F238E27FC236}">
                <a16:creationId xmlns:a16="http://schemas.microsoft.com/office/drawing/2014/main" id="{B9476ED1-D9E1-46EB-BF3A-072D0E16268A}"/>
              </a:ext>
            </a:extLst>
          </p:cNvPr>
          <p:cNvSpPr txBox="1"/>
          <p:nvPr/>
        </p:nvSpPr>
        <p:spPr>
          <a:xfrm>
            <a:off x="330986" y="3025258"/>
            <a:ext cx="7516575" cy="1317031"/>
          </a:xfrm>
          <a:prstGeom prst="rect">
            <a:avLst/>
          </a:prstGeom>
          <a:noFill/>
        </p:spPr>
        <p:txBody>
          <a:bodyPr wrap="square" lIns="134464" tIns="107571" rIns="134464" bIns="107571" rtlCol="0">
            <a:spAutoFit/>
          </a:bodyPr>
          <a:lstStyle/>
          <a:p>
            <a:pPr marL="252134" marR="0" lvl="0" indent="-252134" algn="l" defTabSz="914367" rtl="0" eaLnBrk="1" fontAlgn="auto" latinLnBrk="0" hangingPunct="1">
              <a:lnSpc>
                <a:spcPct val="90000"/>
              </a:lnSpc>
              <a:spcBef>
                <a:spcPts val="0"/>
              </a:spcBef>
              <a:spcAft>
                <a:spcPts val="441"/>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cs typeface="Segoe UI" panose="020B0502040204020203" pitchFamily="34" charset="0"/>
              </a:rPr>
              <a:t>Azure Active Directory </a:t>
            </a:r>
            <a:r>
              <a:rPr lang="en-US" sz="2400"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is the foundation </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cs typeface="Segoe UI" panose="020B0502040204020203" pitchFamily="34" charset="0"/>
              </a:rPr>
              <a:t> </a:t>
            </a:r>
          </a:p>
          <a:p>
            <a:pPr marL="252134" marR="0" lvl="0" indent="-252134" algn="l" defTabSz="914367" rtl="0" eaLnBrk="1" fontAlgn="auto" latinLnBrk="0" hangingPunct="1">
              <a:lnSpc>
                <a:spcPct val="90000"/>
              </a:lnSpc>
              <a:spcBef>
                <a:spcPts val="0"/>
              </a:spcBef>
              <a:spcAft>
                <a:spcPts val="441"/>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cs typeface="Segoe UI" panose="020B0502040204020203" pitchFamily="34" charset="0"/>
              </a:rPr>
              <a:t>Shared accounts and groups</a:t>
            </a:r>
          </a:p>
          <a:p>
            <a:pPr marL="252134" marR="0" lvl="0" indent="-252134" algn="l" defTabSz="914367" rtl="0" eaLnBrk="1" fontAlgn="auto" latinLnBrk="0" hangingPunct="1">
              <a:lnSpc>
                <a:spcPct val="90000"/>
              </a:lnSpc>
              <a:spcBef>
                <a:spcPts val="0"/>
              </a:spcBef>
              <a:spcAft>
                <a:spcPts val="441"/>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panose="020B0502040204020203" pitchFamily="34" charset="0"/>
                <a:cs typeface="Segoe UI" panose="020B0502040204020203" pitchFamily="34" charset="0"/>
              </a:rPr>
              <a:t>Includes subscriptions and licenses</a:t>
            </a:r>
          </a:p>
        </p:txBody>
      </p:sp>
      <p:sp>
        <p:nvSpPr>
          <p:cNvPr id="12" name="TextBox 11">
            <a:extLst>
              <a:ext uri="{FF2B5EF4-FFF2-40B4-BE49-F238E27FC236}">
                <a16:creationId xmlns:a16="http://schemas.microsoft.com/office/drawing/2014/main" id="{1BCA96B3-335C-4FB0-9826-876C415D1FF7}"/>
              </a:ext>
            </a:extLst>
          </p:cNvPr>
          <p:cNvSpPr txBox="1"/>
          <p:nvPr/>
        </p:nvSpPr>
        <p:spPr>
          <a:xfrm>
            <a:off x="8249248" y="1997002"/>
            <a:ext cx="3158558" cy="549642"/>
          </a:xfrm>
          <a:prstGeom prst="rect">
            <a:avLst/>
          </a:prstGeom>
          <a:noFill/>
        </p:spPr>
        <p:txBody>
          <a:bodyPr wrap="square" lIns="134464" tIns="107571" rIns="134464" bIns="107571" rtlCol="0">
            <a:spAutoFit/>
          </a:bodyPr>
          <a:lstStyle/>
          <a:p>
            <a:pPr marL="0" marR="0" lvl="0" indent="0" algn="l" defTabSz="914367" rtl="0" eaLnBrk="1" fontAlgn="auto" latinLnBrk="0" hangingPunct="1">
              <a:lnSpc>
                <a:spcPct val="90000"/>
              </a:lnSpc>
              <a:spcBef>
                <a:spcPts val="0"/>
              </a:spcBef>
              <a:spcAft>
                <a:spcPts val="441"/>
              </a:spcAft>
              <a:buClrTx/>
              <a:buSzTx/>
              <a:buFontTx/>
              <a:buNone/>
              <a:tabLst/>
              <a:defRPr/>
            </a:pPr>
            <a:r>
              <a:rPr kumimoji="0" lang="en-US" sz="24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Microsoft 365 Bubble</a:t>
            </a:r>
          </a:p>
        </p:txBody>
      </p:sp>
      <p:sp>
        <p:nvSpPr>
          <p:cNvPr id="13" name="Oval 12" descr="Oval around the office bubble components">
            <a:extLst>
              <a:ext uri="{FF2B5EF4-FFF2-40B4-BE49-F238E27FC236}">
                <a16:creationId xmlns:a16="http://schemas.microsoft.com/office/drawing/2014/main" id="{3D621D8C-BD0B-4133-BCFD-117F725448E4}"/>
              </a:ext>
            </a:extLst>
          </p:cNvPr>
          <p:cNvSpPr/>
          <p:nvPr/>
        </p:nvSpPr>
        <p:spPr bwMode="auto">
          <a:xfrm>
            <a:off x="7403977" y="2568812"/>
            <a:ext cx="4236466" cy="3671468"/>
          </a:xfrm>
          <a:prstGeom prst="ellipse">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6CE639C3-23B1-428D-B308-9E67EE027178}"/>
              </a:ext>
            </a:extLst>
          </p:cNvPr>
          <p:cNvSpPr txBox="1"/>
          <p:nvPr/>
        </p:nvSpPr>
        <p:spPr>
          <a:xfrm>
            <a:off x="8751784" y="3066636"/>
            <a:ext cx="2045053" cy="933336"/>
          </a:xfrm>
          <a:prstGeom prst="rect">
            <a:avLst/>
          </a:prstGeom>
          <a:noFill/>
        </p:spPr>
        <p:txBody>
          <a:bodyPr wrap="none" lIns="134464" tIns="107571" rIns="134464" bIns="107571" rtlCol="0">
            <a:spAutoFit/>
          </a:bodyPr>
          <a:lstStyle/>
          <a:p>
            <a:pPr marL="0" marR="0" lvl="0" indent="0" algn="l" defTabSz="914367" rtl="0" eaLnBrk="1" fontAlgn="auto" latinLnBrk="0" hangingPunct="1">
              <a:lnSpc>
                <a:spcPct val="90000"/>
              </a:lnSpc>
              <a:spcBef>
                <a:spcPts val="0"/>
              </a:spcBef>
              <a:spcAft>
                <a:spcPts val="441"/>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 Active </a:t>
            </a:r>
          </a:p>
          <a:p>
            <a:pPr marL="0" marR="0" lvl="0" indent="0" algn="l" defTabSz="914367" rtl="0" eaLnBrk="1" fontAlgn="auto" latinLnBrk="0" hangingPunct="1">
              <a:lnSpc>
                <a:spcPct val="90000"/>
              </a:lnSpc>
              <a:spcBef>
                <a:spcPts val="0"/>
              </a:spcBef>
              <a:spcAft>
                <a:spcPts val="441"/>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Directory</a:t>
            </a:r>
          </a:p>
        </p:txBody>
      </p:sp>
      <p:pic>
        <p:nvPicPr>
          <p:cNvPr id="15" name="Picture 14" descr="Azure AD Symbol">
            <a:extLst>
              <a:ext uri="{FF2B5EF4-FFF2-40B4-BE49-F238E27FC236}">
                <a16:creationId xmlns:a16="http://schemas.microsoft.com/office/drawing/2014/main" id="{DE5084A7-6B3B-4AA3-9A04-BE1A373344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9298" y="3188234"/>
            <a:ext cx="512486" cy="555812"/>
          </a:xfrm>
          <a:prstGeom prst="rect">
            <a:avLst/>
          </a:prstGeom>
        </p:spPr>
      </p:pic>
      <p:sp>
        <p:nvSpPr>
          <p:cNvPr id="16" name="TextBox 15">
            <a:extLst>
              <a:ext uri="{FF2B5EF4-FFF2-40B4-BE49-F238E27FC236}">
                <a16:creationId xmlns:a16="http://schemas.microsoft.com/office/drawing/2014/main" id="{B8F0F4A8-E79E-4C76-8559-D888EA6EFEA1}"/>
              </a:ext>
            </a:extLst>
          </p:cNvPr>
          <p:cNvSpPr txBox="1"/>
          <p:nvPr/>
        </p:nvSpPr>
        <p:spPr>
          <a:xfrm>
            <a:off x="8860189" y="4089179"/>
            <a:ext cx="2146235" cy="549642"/>
          </a:xfrm>
          <a:prstGeom prst="rect">
            <a:avLst/>
          </a:prstGeom>
          <a:noFill/>
        </p:spPr>
        <p:txBody>
          <a:bodyPr wrap="none" lIns="134464" tIns="107571" rIns="134464" bIns="107571" rtlCol="0">
            <a:spAutoFit/>
          </a:bodyPr>
          <a:lstStyle/>
          <a:p>
            <a:pPr marL="0" marR="0" lvl="0" indent="0" algn="l" defTabSz="914367" rtl="0" eaLnBrk="1" fontAlgn="auto" latinLnBrk="0" hangingPunct="1">
              <a:lnSpc>
                <a:spcPct val="90000"/>
              </a:lnSpc>
              <a:spcBef>
                <a:spcPts val="0"/>
              </a:spcBef>
              <a:spcAft>
                <a:spcPts val="441"/>
              </a:spcAft>
              <a:buClrTx/>
              <a:buSzTx/>
              <a:buFontTx/>
              <a:buNone/>
              <a:tabLst/>
              <a:defRPr/>
            </a:pPr>
            <a:r>
              <a:rPr lang="en-US" sz="2400" dirty="0">
                <a:gradFill>
                  <a:gsLst>
                    <a:gs pos="2917">
                      <a:srgbClr val="1A1A1A"/>
                    </a:gs>
                    <a:gs pos="30000">
                      <a:srgbClr val="1A1A1A"/>
                    </a:gs>
                  </a:gsLst>
                  <a:lin ang="5400000" scaled="0"/>
                </a:gradFill>
                <a:latin typeface="Segoe UI"/>
              </a:rPr>
              <a:t>Microsoft</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365</a:t>
            </a:r>
          </a:p>
        </p:txBody>
      </p:sp>
      <p:pic>
        <p:nvPicPr>
          <p:cNvPr id="17" name="Picture 16" descr="O365 symbol">
            <a:extLst>
              <a:ext uri="{FF2B5EF4-FFF2-40B4-BE49-F238E27FC236}">
                <a16:creationId xmlns:a16="http://schemas.microsoft.com/office/drawing/2014/main" id="{2D230494-5E9C-440B-8158-CE83434D0B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9248" y="4089179"/>
            <a:ext cx="539868" cy="585509"/>
          </a:xfrm>
          <a:prstGeom prst="rect">
            <a:avLst/>
          </a:prstGeom>
        </p:spPr>
      </p:pic>
      <p:sp>
        <p:nvSpPr>
          <p:cNvPr id="18" name="TextBox 17">
            <a:extLst>
              <a:ext uri="{FF2B5EF4-FFF2-40B4-BE49-F238E27FC236}">
                <a16:creationId xmlns:a16="http://schemas.microsoft.com/office/drawing/2014/main" id="{187B9583-D962-4186-BBCC-387406177F8E}"/>
              </a:ext>
            </a:extLst>
          </p:cNvPr>
          <p:cNvSpPr txBox="1"/>
          <p:nvPr/>
        </p:nvSpPr>
        <p:spPr>
          <a:xfrm>
            <a:off x="8966820" y="4845305"/>
            <a:ext cx="1446491" cy="549642"/>
          </a:xfrm>
          <a:prstGeom prst="rect">
            <a:avLst/>
          </a:prstGeom>
          <a:noFill/>
        </p:spPr>
        <p:txBody>
          <a:bodyPr wrap="none" lIns="134464" tIns="107571" rIns="134464" bIns="107571" rtlCol="0">
            <a:spAutoFit/>
          </a:bodyPr>
          <a:lstStyle/>
          <a:p>
            <a:pPr marL="0" marR="0" lvl="0" indent="0" algn="l" defTabSz="914367" rtl="0" eaLnBrk="1" fontAlgn="auto" latinLnBrk="0" hangingPunct="1">
              <a:lnSpc>
                <a:spcPct val="90000"/>
              </a:lnSpc>
              <a:spcBef>
                <a:spcPts val="0"/>
              </a:spcBef>
              <a:spcAft>
                <a:spcPts val="441"/>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Power BI</a:t>
            </a:r>
          </a:p>
        </p:txBody>
      </p:sp>
      <p:sp>
        <p:nvSpPr>
          <p:cNvPr id="20" name="Footer Placeholder 8">
            <a:extLst>
              <a:ext uri="{FF2B5EF4-FFF2-40B4-BE49-F238E27FC236}">
                <a16:creationId xmlns:a16="http://schemas.microsoft.com/office/drawing/2014/main" id="{1D283B86-8A1D-4055-A17A-E70878CCEE03}"/>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2" name="Picture 2">
            <a:extLst>
              <a:ext uri="{FF2B5EF4-FFF2-40B4-BE49-F238E27FC236}">
                <a16:creationId xmlns:a16="http://schemas.microsoft.com/office/drawing/2014/main" id="{696939E3-BBA2-455E-AAEF-71A6144B16C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304571" y="4961603"/>
            <a:ext cx="560439" cy="560439"/>
          </a:xfrm>
          <a:prstGeom prst="rect">
            <a:avLst/>
          </a:prstGeom>
        </p:spPr>
      </p:pic>
    </p:spTree>
    <p:extLst>
      <p:ext uri="{BB962C8B-B14F-4D97-AF65-F5344CB8AC3E}">
        <p14:creationId xmlns:p14="http://schemas.microsoft.com/office/powerpoint/2010/main" val="373503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Choosing Your Data Center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aphicFrame>
        <p:nvGraphicFramePr>
          <p:cNvPr id="2" name="Diagram 1" descr="Power BI Tenant created in Azure Data Center&#10;Not possible to select Power BI location directly (more on this later)&#10;Based on Office 365 country or Azure Active Directory data center&#10;Think about other Azure services! Could result in egress charges!">
            <a:extLst>
              <a:ext uri="{FF2B5EF4-FFF2-40B4-BE49-F238E27FC236}">
                <a16:creationId xmlns:a16="http://schemas.microsoft.com/office/drawing/2014/main" id="{6E87B319-4312-4836-9B29-14B08F94BB8F}"/>
              </a:ext>
            </a:extLst>
          </p:cNvPr>
          <p:cNvGraphicFramePr/>
          <p:nvPr>
            <p:extLst>
              <p:ext uri="{D42A27DB-BD31-4B8C-83A1-F6EECF244321}">
                <p14:modId xmlns:p14="http://schemas.microsoft.com/office/powerpoint/2010/main" val="648135941"/>
              </p:ext>
            </p:extLst>
          </p:nvPr>
        </p:nvGraphicFramePr>
        <p:xfrm>
          <a:off x="767216" y="1816237"/>
          <a:ext cx="10810568" cy="2625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Power BI Version settings">
            <a:extLst>
              <a:ext uri="{FF2B5EF4-FFF2-40B4-BE49-F238E27FC236}">
                <a16:creationId xmlns:a16="http://schemas.microsoft.com/office/drawing/2014/main" id="{6C0AAEC7-D6E9-468C-A889-3991C0DC80E7}"/>
              </a:ext>
            </a:extLst>
          </p:cNvPr>
          <p:cNvPicPr>
            <a:picLocks noChangeAspect="1"/>
          </p:cNvPicPr>
          <p:nvPr/>
        </p:nvPicPr>
        <p:blipFill>
          <a:blip r:embed="rId8"/>
          <a:stretch>
            <a:fillRect/>
          </a:stretch>
        </p:blipFill>
        <p:spPr>
          <a:xfrm>
            <a:off x="3004148" y="4619052"/>
            <a:ext cx="4050857" cy="2054688"/>
          </a:xfrm>
          <a:prstGeom prst="rect">
            <a:avLst/>
          </a:prstGeom>
          <a:ln>
            <a:solidFill>
              <a:schemeClr val="tx1"/>
            </a:solidFill>
          </a:ln>
        </p:spPr>
      </p:pic>
      <p:sp>
        <p:nvSpPr>
          <p:cNvPr id="8" name="Footer Placeholder 8">
            <a:extLst>
              <a:ext uri="{FF2B5EF4-FFF2-40B4-BE49-F238E27FC236}">
                <a16:creationId xmlns:a16="http://schemas.microsoft.com/office/drawing/2014/main" id="{024C5752-DBBD-431C-B2D8-A8C18880FA7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69293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User Accounts vs Guest Accounts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9C6066DE-85D3-4EE0-BF9B-605A3B20053D}"/>
              </a:ext>
            </a:extLst>
          </p:cNvPr>
          <p:cNvSpPr txBox="1">
            <a:spLocks/>
          </p:cNvSpPr>
          <p:nvPr/>
        </p:nvSpPr>
        <p:spPr>
          <a:xfrm>
            <a:off x="319799" y="1819453"/>
            <a:ext cx="11741543" cy="5564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User Accounts</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Exist within the organization</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Can create and consume content based on access and license</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Mobile app can be used</a:t>
            </a:r>
          </a:p>
          <a:p>
            <a:pPr marL="400050" lvl="1" indent="-285750" defTabSz="914367">
              <a:defRPr/>
            </a:pPr>
            <a:endParaRPr lang="en-US" dirty="0">
              <a:solidFill>
                <a:srgbClr val="1A1A1A"/>
              </a:solidFill>
              <a:latin typeface="Segoe UI" panose="020B0502040204020203" pitchFamily="34" charset="0"/>
              <a:cs typeface="Segoe UI" panose="020B0502040204020203" pitchFamily="34" charset="0"/>
            </a:endParaRPr>
          </a:p>
          <a:p>
            <a:pPr marL="11430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Guest Accounts</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External to the organization</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Part of Azure AD B2B &amp; B2C</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Can consume, edit and manage content</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Must have direct URL to shared content</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Can be consumer accounts (@outlook.com, @Hotmail.com, @gmail.com)</a:t>
            </a:r>
          </a:p>
          <a:p>
            <a:pPr marL="600075" lvl="2" indent="-285750" defTabSz="914367">
              <a:defRPr/>
            </a:pPr>
            <a:r>
              <a:rPr lang="en-US" sz="2400" dirty="0">
                <a:solidFill>
                  <a:srgbClr val="1A1A1A"/>
                </a:solidFill>
                <a:latin typeface="Segoe UI" panose="020B0502040204020203" pitchFamily="34" charset="0"/>
                <a:cs typeface="Segoe UI" panose="020B0502040204020203" pitchFamily="34" charset="0"/>
              </a:rPr>
              <a:t>Mobile app can be used</a:t>
            </a:r>
          </a:p>
          <a:p>
            <a:pPr lvl="1"/>
            <a:endParaRPr lang="en-US" dirty="0"/>
          </a:p>
        </p:txBody>
      </p:sp>
      <p:sp>
        <p:nvSpPr>
          <p:cNvPr id="8" name="Footer Placeholder 8">
            <a:extLst>
              <a:ext uri="{FF2B5EF4-FFF2-40B4-BE49-F238E27FC236}">
                <a16:creationId xmlns:a16="http://schemas.microsoft.com/office/drawing/2014/main" id="{0E4B5C93-FB99-45F8-BD24-528D4BCE2BCB}"/>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6135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Licensing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Rectangle 1">
            <a:extLst>
              <a:ext uri="{FF2B5EF4-FFF2-40B4-BE49-F238E27FC236}">
                <a16:creationId xmlns:a16="http://schemas.microsoft.com/office/drawing/2014/main" id="{90010DE4-7D04-4911-821C-7CF9A2EE0415}"/>
              </a:ext>
            </a:extLst>
          </p:cNvPr>
          <p:cNvSpPr/>
          <p:nvPr/>
        </p:nvSpPr>
        <p:spPr>
          <a:xfrm>
            <a:off x="294579" y="1895097"/>
            <a:ext cx="2741770" cy="424732"/>
          </a:xfrm>
          <a:prstGeom prst="rect">
            <a:avLst/>
          </a:prstGeom>
        </p:spPr>
        <p:txBody>
          <a:bodyPr wrap="squar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Power BI Desktop</a:t>
            </a:r>
          </a:p>
        </p:txBody>
      </p:sp>
      <p:sp>
        <p:nvSpPr>
          <p:cNvPr id="3" name="Rectangle 2">
            <a:extLst>
              <a:ext uri="{FF2B5EF4-FFF2-40B4-BE49-F238E27FC236}">
                <a16:creationId xmlns:a16="http://schemas.microsoft.com/office/drawing/2014/main" id="{B58C23D7-2AD8-470A-BEB8-7933AF248EF2}"/>
              </a:ext>
              <a:ext uri="{C183D7F6-B498-43B3-948B-1728B52AA6E4}">
                <adec:decorative xmlns:adec="http://schemas.microsoft.com/office/drawing/2017/decorative" val="1"/>
              </a:ext>
            </a:extLst>
          </p:cNvPr>
          <p:cNvSpPr/>
          <p:nvPr/>
        </p:nvSpPr>
        <p:spPr bwMode="auto">
          <a:xfrm>
            <a:off x="401505" y="2479403"/>
            <a:ext cx="2527918" cy="0"/>
          </a:xfrm>
          <a:prstGeom prst="rect">
            <a:avLst/>
          </a:prstGeom>
          <a:solidFill>
            <a:srgbClr val="FFCC00"/>
          </a:solidFill>
          <a:ln w="38100">
            <a:solidFill>
              <a:srgbClr val="F2C81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8A01CDDD-B30F-428E-835C-A7D7F0EFE469}"/>
              </a:ext>
            </a:extLst>
          </p:cNvPr>
          <p:cNvSpPr/>
          <p:nvPr/>
        </p:nvSpPr>
        <p:spPr>
          <a:xfrm>
            <a:off x="401505" y="2637556"/>
            <a:ext cx="2527918" cy="424732"/>
          </a:xfrm>
          <a:prstGeom prst="rect">
            <a:avLst/>
          </a:prstGeom>
        </p:spPr>
        <p:txBody>
          <a:bodyPr wrap="square"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App download</a:t>
            </a:r>
          </a:p>
        </p:txBody>
      </p:sp>
      <p:sp>
        <p:nvSpPr>
          <p:cNvPr id="12" name="Rectangle 11">
            <a:extLst>
              <a:ext uri="{FF2B5EF4-FFF2-40B4-BE49-F238E27FC236}">
                <a16:creationId xmlns:a16="http://schemas.microsoft.com/office/drawing/2014/main" id="{8D0E6478-266D-4B72-A0C7-463F16E8D1E6}"/>
              </a:ext>
              <a:ext uri="{C183D7F6-B498-43B3-948B-1728B52AA6E4}">
                <adec:decorative xmlns:adec="http://schemas.microsoft.com/office/drawing/2017/decorative" val="1"/>
              </a:ext>
            </a:extLst>
          </p:cNvPr>
          <p:cNvSpPr/>
          <p:nvPr/>
        </p:nvSpPr>
        <p:spPr bwMode="auto">
          <a:xfrm>
            <a:off x="401505" y="3271582"/>
            <a:ext cx="2527918" cy="0"/>
          </a:xfrm>
          <a:prstGeom prst="rect">
            <a:avLst/>
          </a:prstGeom>
          <a:solidFill>
            <a:srgbClr val="FFC000"/>
          </a:solid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747DD95D-9B1C-4DBD-95B7-4EC93598A678}"/>
              </a:ext>
            </a:extLst>
          </p:cNvPr>
          <p:cNvSpPr/>
          <p:nvPr/>
        </p:nvSpPr>
        <p:spPr>
          <a:xfrm>
            <a:off x="401505" y="3411806"/>
            <a:ext cx="2527918" cy="1477328"/>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cs typeface="Segoe UI" panose="020B0502040204020203" pitchFamily="34" charset="0"/>
              </a:rPr>
              <a:t>Free</a:t>
            </a: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 report authoring and </a:t>
            </a:r>
            <a:b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b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ad-hoc data exploration</a:t>
            </a:r>
          </a:p>
        </p:txBody>
      </p:sp>
      <p:sp>
        <p:nvSpPr>
          <p:cNvPr id="16" name="Rectangle 15">
            <a:extLst>
              <a:ext uri="{FF2B5EF4-FFF2-40B4-BE49-F238E27FC236}">
                <a16:creationId xmlns:a16="http://schemas.microsoft.com/office/drawing/2014/main" id="{F7930BF2-858F-4C48-BB95-9D1E1A18D39B}"/>
              </a:ext>
            </a:extLst>
          </p:cNvPr>
          <p:cNvSpPr/>
          <p:nvPr/>
        </p:nvSpPr>
        <p:spPr>
          <a:xfrm>
            <a:off x="3358255" y="1870089"/>
            <a:ext cx="2276828" cy="424732"/>
          </a:xfrm>
          <a:prstGeom prst="rect">
            <a:avLst/>
          </a:prstGeom>
        </p:spPr>
        <p:txBody>
          <a:bodyPr wrap="squar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40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Power BI Pro</a:t>
            </a:r>
          </a:p>
        </p:txBody>
      </p:sp>
      <p:sp>
        <p:nvSpPr>
          <p:cNvPr id="18" name="Rectangle 17">
            <a:extLst>
              <a:ext uri="{FF2B5EF4-FFF2-40B4-BE49-F238E27FC236}">
                <a16:creationId xmlns:a16="http://schemas.microsoft.com/office/drawing/2014/main" id="{88E70CF6-D60F-46A7-8C54-EE96C54B630D}"/>
              </a:ext>
              <a:ext uri="{C183D7F6-B498-43B3-948B-1728B52AA6E4}">
                <adec:decorative xmlns:adec="http://schemas.microsoft.com/office/drawing/2017/decorative" val="1"/>
              </a:ext>
            </a:extLst>
          </p:cNvPr>
          <p:cNvSpPr/>
          <p:nvPr/>
        </p:nvSpPr>
        <p:spPr bwMode="auto">
          <a:xfrm>
            <a:off x="3105494" y="2469355"/>
            <a:ext cx="2666521" cy="0"/>
          </a:xfrm>
          <a:prstGeom prst="rect">
            <a:avLst/>
          </a:prstGeom>
          <a:solidFill>
            <a:srgbClr val="FFCC00"/>
          </a:solidFill>
          <a:ln w="38100">
            <a:solidFill>
              <a:srgbClr val="F2C81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AF470D70-43D3-43AB-BF74-FB49E1418779}"/>
              </a:ext>
            </a:extLst>
          </p:cNvPr>
          <p:cNvSpPr/>
          <p:nvPr/>
        </p:nvSpPr>
        <p:spPr>
          <a:xfrm>
            <a:off x="3105494" y="2648278"/>
            <a:ext cx="2666521" cy="424732"/>
          </a:xfrm>
          <a:prstGeom prst="rect">
            <a:avLst/>
          </a:prstGeom>
        </p:spPr>
        <p:txBody>
          <a:bodyPr wrap="square"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Licensed by user</a:t>
            </a:r>
          </a:p>
        </p:txBody>
      </p:sp>
      <p:sp>
        <p:nvSpPr>
          <p:cNvPr id="22" name="Rectangle 21">
            <a:extLst>
              <a:ext uri="{FF2B5EF4-FFF2-40B4-BE49-F238E27FC236}">
                <a16:creationId xmlns:a16="http://schemas.microsoft.com/office/drawing/2014/main" id="{6B2D068E-DFFA-4409-8F3C-D25684A60D24}"/>
              </a:ext>
              <a:ext uri="{C183D7F6-B498-43B3-948B-1728B52AA6E4}">
                <adec:decorative xmlns:adec="http://schemas.microsoft.com/office/drawing/2017/decorative" val="1"/>
              </a:ext>
            </a:extLst>
          </p:cNvPr>
          <p:cNvSpPr/>
          <p:nvPr/>
        </p:nvSpPr>
        <p:spPr bwMode="auto">
          <a:xfrm>
            <a:off x="3105494" y="3261534"/>
            <a:ext cx="2666521" cy="0"/>
          </a:xfrm>
          <a:prstGeom prst="rect">
            <a:avLst/>
          </a:prstGeom>
          <a:solidFill>
            <a:srgbClr val="FFC000"/>
          </a:solid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EC02B4C2-4346-4FD4-967F-5330F25B7CCC}"/>
              </a:ext>
            </a:extLst>
          </p:cNvPr>
          <p:cNvSpPr/>
          <p:nvPr/>
        </p:nvSpPr>
        <p:spPr>
          <a:xfrm>
            <a:off x="3105494" y="3401759"/>
            <a:ext cx="2888182" cy="2751522"/>
          </a:xfrm>
          <a:prstGeom prst="rect">
            <a:avLst/>
          </a:prstGeom>
        </p:spPr>
        <p:txBody>
          <a:bodyPr wrap="square">
            <a:spAutoFit/>
          </a:bodyPr>
          <a:lstStyle/>
          <a:p>
            <a:pPr marL="0" marR="0" lvl="1" indent="0" algn="l"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Quick, easy-to-use </a:t>
            </a:r>
            <a:r>
              <a:rPr kumimoji="0" lang="en-US" sz="2400" b="1"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cs typeface="Segoe UI" panose="020B0502040204020203" pitchFamily="34" charset="0"/>
              </a:rPr>
              <a:t>self-service</a:t>
            </a: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 analytics for users requiring </a:t>
            </a:r>
            <a:r>
              <a:rPr kumimoji="0" lang="en-US" sz="2400" b="1"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cs typeface="Segoe UI" panose="020B0502040204020203" pitchFamily="34" charset="0"/>
              </a:rPr>
              <a:t>collaboration</a:t>
            </a: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 dashboard sharing, ad hoc analysis, and report publishing</a:t>
            </a:r>
          </a:p>
        </p:txBody>
      </p:sp>
      <p:sp>
        <p:nvSpPr>
          <p:cNvPr id="26" name="Rectangle 25">
            <a:extLst>
              <a:ext uri="{FF2B5EF4-FFF2-40B4-BE49-F238E27FC236}">
                <a16:creationId xmlns:a16="http://schemas.microsoft.com/office/drawing/2014/main" id="{D347C60C-E2EF-4034-A8AB-340DF3505BF0}"/>
              </a:ext>
            </a:extLst>
          </p:cNvPr>
          <p:cNvSpPr/>
          <p:nvPr/>
        </p:nvSpPr>
        <p:spPr>
          <a:xfrm>
            <a:off x="6177776" y="1870089"/>
            <a:ext cx="5572714" cy="424732"/>
          </a:xfrm>
          <a:prstGeom prst="rect">
            <a:avLst/>
          </a:prstGeom>
        </p:spPr>
        <p:txBody>
          <a:bodyPr wrap="square">
            <a:spAutoFit/>
          </a:bodyPr>
          <a:lstStyle/>
          <a:p>
            <a:pPr marL="0" marR="0" lvl="1" indent="0" algn="ctr" defTabSz="914225" rtl="0" eaLnBrk="1" fontAlgn="auto" latinLnBrk="0" hangingPunct="1">
              <a:lnSpc>
                <a:spcPct val="90000"/>
              </a:lnSpc>
              <a:spcBef>
                <a:spcPts val="0"/>
              </a:spcBef>
              <a:spcAft>
                <a:spcPts val="0"/>
              </a:spcAft>
              <a:buClrTx/>
              <a:buSzTx/>
              <a:buFontTx/>
              <a:buNone/>
              <a:tabLst/>
              <a:defRPr/>
            </a:pPr>
            <a:r>
              <a:rPr kumimoji="0" lang="en-US" sz="240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Power</a:t>
            </a: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 BI Premium</a:t>
            </a:r>
          </a:p>
        </p:txBody>
      </p:sp>
      <p:sp>
        <p:nvSpPr>
          <p:cNvPr id="28" name="Rectangle 27">
            <a:extLst>
              <a:ext uri="{FF2B5EF4-FFF2-40B4-BE49-F238E27FC236}">
                <a16:creationId xmlns:a16="http://schemas.microsoft.com/office/drawing/2014/main" id="{9BCB8673-3D86-4C3C-B807-E030148DD91A}"/>
              </a:ext>
            </a:extLst>
          </p:cNvPr>
          <p:cNvSpPr/>
          <p:nvPr/>
        </p:nvSpPr>
        <p:spPr>
          <a:xfrm>
            <a:off x="9004710" y="2658326"/>
            <a:ext cx="3105513" cy="424732"/>
          </a:xfrm>
          <a:prstGeom prst="rect">
            <a:avLst/>
          </a:prstGeom>
        </p:spPr>
        <p:txBody>
          <a:bodyPr wrap="square"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Licensed by capacity</a:t>
            </a:r>
          </a:p>
        </p:txBody>
      </p:sp>
      <p:sp>
        <p:nvSpPr>
          <p:cNvPr id="30" name="Rectangle 29">
            <a:extLst>
              <a:ext uri="{FF2B5EF4-FFF2-40B4-BE49-F238E27FC236}">
                <a16:creationId xmlns:a16="http://schemas.microsoft.com/office/drawing/2014/main" id="{2EBDBE0A-F67E-492A-B8CA-98676E078AD9}"/>
              </a:ext>
            </a:extLst>
          </p:cNvPr>
          <p:cNvSpPr/>
          <p:nvPr/>
        </p:nvSpPr>
        <p:spPr>
          <a:xfrm>
            <a:off x="8862308" y="3411807"/>
            <a:ext cx="2888182" cy="3416320"/>
          </a:xfrm>
          <a:prstGeom prst="rect">
            <a:avLst/>
          </a:prstGeom>
        </p:spPr>
        <p:txBody>
          <a:bodyPr wrap="square">
            <a:spAutoFit/>
          </a:bodyPr>
          <a:lstStyle/>
          <a:p>
            <a:pPr marL="0" marR="0" lvl="1" indent="0" algn="l"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An add-on to </a:t>
            </a:r>
            <a:r>
              <a:rPr kumimoji="0" lang="en-US" sz="2400" b="1"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cs typeface="Segoe UI" panose="020B0502040204020203" pitchFamily="34" charset="0"/>
              </a:rPr>
              <a:t>Power BI Pro </a:t>
            </a: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for projects requiring </a:t>
            </a:r>
            <a:r>
              <a:rPr kumimoji="0" lang="en-US" sz="2400" b="1"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cs typeface="Segoe UI" panose="020B0502040204020203" pitchFamily="34" charset="0"/>
              </a:rPr>
              <a:t>large scale data</a:t>
            </a: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 demanding </a:t>
            </a:r>
            <a:r>
              <a:rPr kumimoji="0" lang="en-US" sz="2400" b="1" i="0" u="none" strike="noStrike" kern="1200" cap="none" spc="0" normalizeH="0" baseline="0" noProof="0" dirty="0">
                <a:ln>
                  <a:noFill/>
                </a:ln>
                <a:solidFill>
                  <a:schemeClr val="tx1">
                    <a:lumMod val="65000"/>
                    <a:lumOff val="35000"/>
                  </a:schemeClr>
                </a:solidFill>
                <a:effectLst/>
                <a:uLnTx/>
                <a:uFillTx/>
                <a:latin typeface="Segoe UI" panose="020B0502040204020203" pitchFamily="34" charset="0"/>
                <a:cs typeface="Segoe UI" panose="020B0502040204020203" pitchFamily="34" charset="0"/>
              </a:rPr>
              <a:t>performance</a:t>
            </a: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 and the ability to distribute content without requiring per user licensing</a:t>
            </a:r>
          </a:p>
        </p:txBody>
      </p:sp>
      <p:sp>
        <p:nvSpPr>
          <p:cNvPr id="32" name="Rectangle 31">
            <a:extLst>
              <a:ext uri="{FF2B5EF4-FFF2-40B4-BE49-F238E27FC236}">
                <a16:creationId xmlns:a16="http://schemas.microsoft.com/office/drawing/2014/main" id="{9AB813A2-8D2E-49C7-B66A-A212AF59F124}"/>
              </a:ext>
            </a:extLst>
          </p:cNvPr>
          <p:cNvSpPr/>
          <p:nvPr/>
        </p:nvSpPr>
        <p:spPr>
          <a:xfrm>
            <a:off x="6177775" y="2677182"/>
            <a:ext cx="2490440" cy="424732"/>
          </a:xfrm>
          <a:prstGeom prst="rect">
            <a:avLst/>
          </a:prstGeom>
        </p:spPr>
        <p:txBody>
          <a:bodyPr wrap="square"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Licensed by user</a:t>
            </a:r>
          </a:p>
        </p:txBody>
      </p:sp>
      <p:sp>
        <p:nvSpPr>
          <p:cNvPr id="34" name="Rectangle 33">
            <a:extLst>
              <a:ext uri="{FF2B5EF4-FFF2-40B4-BE49-F238E27FC236}">
                <a16:creationId xmlns:a16="http://schemas.microsoft.com/office/drawing/2014/main" id="{044C6080-A961-4C84-A22E-B88F16C5C29B}"/>
              </a:ext>
            </a:extLst>
          </p:cNvPr>
          <p:cNvSpPr/>
          <p:nvPr/>
        </p:nvSpPr>
        <p:spPr>
          <a:xfrm>
            <a:off x="5993676" y="3403045"/>
            <a:ext cx="2888182" cy="2086725"/>
          </a:xfrm>
          <a:prstGeom prst="rect">
            <a:avLst/>
          </a:prstGeom>
        </p:spPr>
        <p:txBody>
          <a:bodyPr wrap="square">
            <a:spAutoFit/>
          </a:bodyPr>
          <a:lstStyle/>
          <a:p>
            <a:pPr marL="0" marR="0" lvl="1" indent="0" algn="l" defTabSz="914367" rtl="0" eaLnBrk="1" fontAlgn="auto" latinLnBrk="0" hangingPunct="1">
              <a:lnSpc>
                <a:spcPct val="90000"/>
              </a:lnSpc>
              <a:spcBef>
                <a:spcPts val="0"/>
              </a:spcBef>
              <a:spcAft>
                <a:spcPts val="0"/>
              </a:spcAft>
              <a:buClrTx/>
              <a:buSzTx/>
              <a:buFontTx/>
              <a:buNone/>
              <a:tabLst/>
              <a:defRPr/>
            </a:pPr>
            <a:r>
              <a:rPr lang="en-US" sz="240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All the capabilities of </a:t>
            </a:r>
            <a:r>
              <a:rPr lang="en-US" sz="2400" b="1" dirty="0">
                <a:solidFill>
                  <a:schemeClr val="tx1">
                    <a:lumMod val="65000"/>
                    <a:lumOff val="35000"/>
                  </a:schemeClr>
                </a:solidFill>
                <a:latin typeface="Segoe UI" panose="020B0502040204020203" pitchFamily="34" charset="0"/>
                <a:cs typeface="Segoe UI" panose="020B0502040204020203" pitchFamily="34" charset="0"/>
              </a:rPr>
              <a:t>Power BI Pro</a:t>
            </a:r>
            <a:r>
              <a:rPr lang="en-US" sz="240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with Premium per user with </a:t>
            </a:r>
            <a:r>
              <a:rPr lang="en-US" sz="2400" b="1" dirty="0">
                <a:solidFill>
                  <a:schemeClr val="tx1">
                    <a:lumMod val="65000"/>
                    <a:lumOff val="35000"/>
                  </a:schemeClr>
                </a:solidFill>
                <a:latin typeface="Segoe UI" panose="020B0502040204020203" pitchFamily="34" charset="0"/>
                <a:cs typeface="Segoe UI" panose="020B0502040204020203" pitchFamily="34" charset="0"/>
              </a:rPr>
              <a:t>Premium</a:t>
            </a:r>
            <a:r>
              <a:rPr lang="en-US" sz="240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feature performance</a:t>
            </a:r>
          </a:p>
        </p:txBody>
      </p:sp>
      <p:sp>
        <p:nvSpPr>
          <p:cNvPr id="36" name="Rectangle 35">
            <a:extLst>
              <a:ext uri="{FF2B5EF4-FFF2-40B4-BE49-F238E27FC236}">
                <a16:creationId xmlns:a16="http://schemas.microsoft.com/office/drawing/2014/main" id="{86338998-F73A-4240-B75D-D535D9815AAD}"/>
              </a:ext>
              <a:ext uri="{C183D7F6-B498-43B3-948B-1728B52AA6E4}">
                <adec:decorative xmlns:adec="http://schemas.microsoft.com/office/drawing/2017/decorative" val="1"/>
              </a:ext>
            </a:extLst>
          </p:cNvPr>
          <p:cNvSpPr/>
          <p:nvPr/>
        </p:nvSpPr>
        <p:spPr bwMode="auto">
          <a:xfrm>
            <a:off x="6055522" y="3261534"/>
            <a:ext cx="5760720" cy="0"/>
          </a:xfrm>
          <a:prstGeom prst="rect">
            <a:avLst/>
          </a:prstGeom>
          <a:solidFill>
            <a:srgbClr val="FFC000"/>
          </a:solidFill>
          <a:ln w="666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0C708BD3-F4E8-4551-BA49-3FF4377EA8C4}"/>
              </a:ext>
              <a:ext uri="{C183D7F6-B498-43B3-948B-1728B52AA6E4}">
                <adec:decorative xmlns:adec="http://schemas.microsoft.com/office/drawing/2017/decorative" val="1"/>
              </a:ext>
            </a:extLst>
          </p:cNvPr>
          <p:cNvSpPr/>
          <p:nvPr/>
        </p:nvSpPr>
        <p:spPr bwMode="auto">
          <a:xfrm>
            <a:off x="6055521" y="2469355"/>
            <a:ext cx="5760720" cy="0"/>
          </a:xfrm>
          <a:prstGeom prst="rect">
            <a:avLst/>
          </a:prstGeom>
          <a:solidFill>
            <a:srgbClr val="FFCC00"/>
          </a:solidFill>
          <a:ln w="38100">
            <a:solidFill>
              <a:srgbClr val="F2C81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 name="Footer Placeholder 8">
            <a:extLst>
              <a:ext uri="{FF2B5EF4-FFF2-40B4-BE49-F238E27FC236}">
                <a16:creationId xmlns:a16="http://schemas.microsoft.com/office/drawing/2014/main" id="{3BE38EBB-1D72-47CD-8077-68FEC1D8D0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55330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Power BI Premium Feature Comparison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Footer Placeholder 8">
            <a:extLst>
              <a:ext uri="{FF2B5EF4-FFF2-40B4-BE49-F238E27FC236}">
                <a16:creationId xmlns:a16="http://schemas.microsoft.com/office/drawing/2014/main" id="{4EC8711F-CFA5-403D-B833-98FB5CD27791}"/>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3" name="Picture 2" descr="List of Power BI Premium features">
            <a:extLst>
              <a:ext uri="{FF2B5EF4-FFF2-40B4-BE49-F238E27FC236}">
                <a16:creationId xmlns:a16="http://schemas.microsoft.com/office/drawing/2014/main" id="{516940F1-0B7C-4359-94FB-09B007A6A6DA}"/>
              </a:ext>
            </a:extLst>
          </p:cNvPr>
          <p:cNvPicPr>
            <a:picLocks noChangeAspect="1"/>
          </p:cNvPicPr>
          <p:nvPr/>
        </p:nvPicPr>
        <p:blipFill>
          <a:blip r:embed="rId3"/>
          <a:stretch>
            <a:fillRect/>
          </a:stretch>
        </p:blipFill>
        <p:spPr>
          <a:xfrm>
            <a:off x="2249467" y="1876817"/>
            <a:ext cx="5648538" cy="4845530"/>
          </a:xfrm>
          <a:prstGeom prst="rect">
            <a:avLst/>
          </a:prstGeom>
        </p:spPr>
      </p:pic>
    </p:spTree>
    <p:extLst>
      <p:ext uri="{BB962C8B-B14F-4D97-AF65-F5344CB8AC3E}">
        <p14:creationId xmlns:p14="http://schemas.microsoft.com/office/powerpoint/2010/main" val="87082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Power BI Premium per User (PPU)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Text Placeholder 5">
            <a:extLst>
              <a:ext uri="{FF2B5EF4-FFF2-40B4-BE49-F238E27FC236}">
                <a16:creationId xmlns:a16="http://schemas.microsoft.com/office/drawing/2014/main" id="{F4815552-0D72-4015-B602-8A83C5D72DCE}"/>
              </a:ext>
            </a:extLst>
          </p:cNvPr>
          <p:cNvSpPr txBox="1">
            <a:spLocks/>
          </p:cNvSpPr>
          <p:nvPr/>
        </p:nvSpPr>
        <p:spPr>
          <a:xfrm>
            <a:off x="152358" y="2154516"/>
            <a:ext cx="6149591" cy="42239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New way to license premium features on a per user basis</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Includes capabilities of Pro</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No dependency on authors publishing to Premium</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PPU can be turned on for any workspace</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User must have PPU license to access Premium Per user workspace</a:t>
            </a:r>
            <a:br>
              <a:rPr lang="en-US" sz="3200" dirty="0">
                <a:solidFill>
                  <a:srgbClr val="1A1A1A"/>
                </a:solidFill>
              </a:rPr>
            </a:br>
            <a:endParaRPr lang="en-US" sz="3200" dirty="0">
              <a:solidFill>
                <a:srgbClr val="1A1A1A"/>
              </a:solidFill>
            </a:endParaRPr>
          </a:p>
          <a:p>
            <a:pPr marL="400050" indent="-285750" defTabSz="914367">
              <a:defRPr/>
            </a:pPr>
            <a:endParaRPr lang="en-US" sz="3200" dirty="0">
              <a:solidFill>
                <a:srgbClr val="1A1A1A"/>
              </a:solidFill>
            </a:endParaRPr>
          </a:p>
          <a:p>
            <a:pPr marL="400050" indent="-285750" defTabSz="914367">
              <a:defRPr/>
            </a:pPr>
            <a:endParaRPr lang="en-US" sz="3200" dirty="0">
              <a:solidFill>
                <a:srgbClr val="1A1A1A"/>
              </a:solidFill>
            </a:endParaRPr>
          </a:p>
          <a:p>
            <a:pPr marL="400050" indent="-285750" defTabSz="914367">
              <a:defRPr/>
            </a:pPr>
            <a:endParaRPr lang="en-US" sz="3200" dirty="0">
              <a:solidFill>
                <a:srgbClr val="1A1A1A"/>
              </a:solidFill>
            </a:endParaRPr>
          </a:p>
          <a:p>
            <a:endParaRPr lang="en-US" sz="3200" dirty="0"/>
          </a:p>
        </p:txBody>
      </p:sp>
      <p:pic>
        <p:nvPicPr>
          <p:cNvPr id="3" name="Picture 2" descr="How sharing works in Power BI with Premium per user">
            <a:extLst>
              <a:ext uri="{FF2B5EF4-FFF2-40B4-BE49-F238E27FC236}">
                <a16:creationId xmlns:a16="http://schemas.microsoft.com/office/drawing/2014/main" id="{18D0A9E5-797F-4BDD-A149-FD23B28AA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893" y="2282174"/>
            <a:ext cx="5604749" cy="3152671"/>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8">
            <a:extLst>
              <a:ext uri="{FF2B5EF4-FFF2-40B4-BE49-F238E27FC236}">
                <a16:creationId xmlns:a16="http://schemas.microsoft.com/office/drawing/2014/main" id="{A57A8D17-A3A2-46AF-9F7F-088704A7B3A9}"/>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7083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Guest Licensing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Rectangle 1">
            <a:extLst>
              <a:ext uri="{FF2B5EF4-FFF2-40B4-BE49-F238E27FC236}">
                <a16:creationId xmlns:a16="http://schemas.microsoft.com/office/drawing/2014/main" id="{EC37B867-8694-40A6-93F7-EE2DEBC28EEB}"/>
              </a:ext>
            </a:extLst>
          </p:cNvPr>
          <p:cNvSpPr/>
          <p:nvPr/>
        </p:nvSpPr>
        <p:spPr>
          <a:xfrm>
            <a:off x="406203" y="2093764"/>
            <a:ext cx="2092812" cy="757130"/>
          </a:xfrm>
          <a:prstGeom prst="rect">
            <a:avLst/>
          </a:prstGeom>
        </p:spPr>
        <p:txBody>
          <a:bodyPr wrap="squar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lang="en-US" sz="2400"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Use Power BI Premium</a:t>
            </a:r>
            <a:endPar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97BDFD61-7169-4894-B177-08F353AECEA8}"/>
              </a:ext>
              <a:ext uri="{C183D7F6-B498-43B3-948B-1728B52AA6E4}">
                <adec:decorative xmlns:adec="http://schemas.microsoft.com/office/drawing/2017/decorative" val="1"/>
              </a:ext>
            </a:extLst>
          </p:cNvPr>
          <p:cNvSpPr/>
          <p:nvPr/>
        </p:nvSpPr>
        <p:spPr bwMode="auto">
          <a:xfrm>
            <a:off x="406203" y="3046341"/>
            <a:ext cx="2568885" cy="0"/>
          </a:xfrm>
          <a:prstGeom prst="rect">
            <a:avLst/>
          </a:prstGeom>
          <a:solidFill>
            <a:schemeClr val="bg1"/>
          </a:solidFill>
          <a:ln w="38100">
            <a:solidFill>
              <a:srgbClr val="F2C81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4" name="Picture 3" descr="Diagram of the Connection between AAD supplier and the AAD user that autenticates. The Power BI App as the program the user would like to view is in Premium capacity.">
            <a:extLst>
              <a:ext uri="{FF2B5EF4-FFF2-40B4-BE49-F238E27FC236}">
                <a16:creationId xmlns:a16="http://schemas.microsoft.com/office/drawing/2014/main" id="{93EEAE16-9B53-4A89-BC60-4F4D24F76163}"/>
              </a:ext>
            </a:extLst>
          </p:cNvPr>
          <p:cNvPicPr>
            <a:picLocks noChangeAspect="1"/>
          </p:cNvPicPr>
          <p:nvPr/>
        </p:nvPicPr>
        <p:blipFill>
          <a:blip r:embed="rId3"/>
          <a:stretch>
            <a:fillRect/>
          </a:stretch>
        </p:blipFill>
        <p:spPr>
          <a:xfrm>
            <a:off x="309098" y="3534557"/>
            <a:ext cx="3925956" cy="3102463"/>
          </a:xfrm>
          <a:prstGeom prst="rect">
            <a:avLst/>
          </a:prstGeom>
        </p:spPr>
      </p:pic>
      <p:sp>
        <p:nvSpPr>
          <p:cNvPr id="12" name="Rectangle 11">
            <a:extLst>
              <a:ext uri="{FF2B5EF4-FFF2-40B4-BE49-F238E27FC236}">
                <a16:creationId xmlns:a16="http://schemas.microsoft.com/office/drawing/2014/main" id="{7A55CF96-650C-45BF-9FB8-342EA52EEC18}"/>
              </a:ext>
            </a:extLst>
          </p:cNvPr>
          <p:cNvSpPr/>
          <p:nvPr/>
        </p:nvSpPr>
        <p:spPr>
          <a:xfrm>
            <a:off x="4343404" y="2163933"/>
            <a:ext cx="2092812" cy="757130"/>
          </a:xfrm>
          <a:prstGeom prst="rect">
            <a:avLst/>
          </a:prstGeom>
        </p:spPr>
        <p:txBody>
          <a:bodyPr wrap="squar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Power BI Pro to guest user</a:t>
            </a:r>
          </a:p>
        </p:txBody>
      </p:sp>
      <p:sp>
        <p:nvSpPr>
          <p:cNvPr id="14" name="Rectangle 13">
            <a:extLst>
              <a:ext uri="{FF2B5EF4-FFF2-40B4-BE49-F238E27FC236}">
                <a16:creationId xmlns:a16="http://schemas.microsoft.com/office/drawing/2014/main" id="{498F2631-C095-4B0E-990A-33FAE340F0C1}"/>
              </a:ext>
              <a:ext uri="{C183D7F6-B498-43B3-948B-1728B52AA6E4}">
                <adec:decorative xmlns:adec="http://schemas.microsoft.com/office/drawing/2017/decorative" val="1"/>
              </a:ext>
            </a:extLst>
          </p:cNvPr>
          <p:cNvSpPr/>
          <p:nvPr/>
        </p:nvSpPr>
        <p:spPr bwMode="auto">
          <a:xfrm>
            <a:off x="4343404" y="3063178"/>
            <a:ext cx="2527918" cy="0"/>
          </a:xfrm>
          <a:prstGeom prst="rect">
            <a:avLst/>
          </a:prstGeom>
          <a:solidFill>
            <a:schemeClr val="bg1"/>
          </a:solidFill>
          <a:ln w="38100">
            <a:solidFill>
              <a:srgbClr val="F2C81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6" name="Picture 15" descr="Diagram of the Connection between AAD supplier and the AAD user that autenticates the user which has a pro license assigned. The Power BI App as the program the user would like to view is not in premium capacity.">
            <a:extLst>
              <a:ext uri="{FF2B5EF4-FFF2-40B4-BE49-F238E27FC236}">
                <a16:creationId xmlns:a16="http://schemas.microsoft.com/office/drawing/2014/main" id="{BD019B0D-1D50-40F3-B2E4-A930FF47FF7C}"/>
              </a:ext>
            </a:extLst>
          </p:cNvPr>
          <p:cNvPicPr>
            <a:picLocks noChangeAspect="1"/>
          </p:cNvPicPr>
          <p:nvPr/>
        </p:nvPicPr>
        <p:blipFill>
          <a:blip r:embed="rId4"/>
          <a:stretch>
            <a:fillRect/>
          </a:stretch>
        </p:blipFill>
        <p:spPr>
          <a:xfrm>
            <a:off x="4250068" y="3534557"/>
            <a:ext cx="3782526" cy="3062924"/>
          </a:xfrm>
          <a:prstGeom prst="rect">
            <a:avLst/>
          </a:prstGeom>
        </p:spPr>
      </p:pic>
      <p:sp>
        <p:nvSpPr>
          <p:cNvPr id="18" name="Rectangle 17">
            <a:extLst>
              <a:ext uri="{FF2B5EF4-FFF2-40B4-BE49-F238E27FC236}">
                <a16:creationId xmlns:a16="http://schemas.microsoft.com/office/drawing/2014/main" id="{940B310D-FCD3-4407-A85E-BE07CAF6A815}"/>
              </a:ext>
            </a:extLst>
          </p:cNvPr>
          <p:cNvSpPr/>
          <p:nvPr/>
        </p:nvSpPr>
        <p:spPr>
          <a:xfrm>
            <a:off x="8032592" y="2100678"/>
            <a:ext cx="2527918" cy="757130"/>
          </a:xfrm>
          <a:prstGeom prst="rect">
            <a:avLst/>
          </a:prstGeom>
        </p:spPr>
        <p:txBody>
          <a:bodyPr wrap="square">
            <a:spAutoFit/>
          </a:bodyPr>
          <a:lstStyle/>
          <a:p>
            <a:pPr marL="0" marR="0" lvl="1" indent="0" algn="l" defTabSz="914225" rtl="0" eaLnBrk="1" fontAlgn="auto" latinLnBrk="0" hangingPunct="1">
              <a:lnSpc>
                <a:spcPct val="90000"/>
              </a:lnSpc>
              <a:spcBef>
                <a:spcPts val="0"/>
              </a:spcBef>
              <a:spcAft>
                <a:spcPts val="0"/>
              </a:spcAft>
              <a:buClrTx/>
              <a:buSzTx/>
              <a:buFontTx/>
              <a:buNone/>
              <a:tabLst/>
              <a:defRPr/>
            </a:pPr>
            <a:r>
              <a:rPr kumimoji="0" lang="en-US" sz="240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Bring Own Power BI Pro </a:t>
            </a:r>
          </a:p>
        </p:txBody>
      </p:sp>
      <p:sp>
        <p:nvSpPr>
          <p:cNvPr id="20" name="Rectangle 19">
            <a:extLst>
              <a:ext uri="{FF2B5EF4-FFF2-40B4-BE49-F238E27FC236}">
                <a16:creationId xmlns:a16="http://schemas.microsoft.com/office/drawing/2014/main" id="{65BF1BD1-8022-4127-88EF-FA24D06B8CDD}"/>
              </a:ext>
              <a:ext uri="{C183D7F6-B498-43B3-948B-1728B52AA6E4}">
                <adec:decorative xmlns:adec="http://schemas.microsoft.com/office/drawing/2017/decorative" val="1"/>
              </a:ext>
            </a:extLst>
          </p:cNvPr>
          <p:cNvSpPr/>
          <p:nvPr/>
        </p:nvSpPr>
        <p:spPr bwMode="auto">
          <a:xfrm>
            <a:off x="8032592" y="3063178"/>
            <a:ext cx="2527918" cy="0"/>
          </a:xfrm>
          <a:prstGeom prst="rect">
            <a:avLst/>
          </a:prstGeom>
          <a:solidFill>
            <a:schemeClr val="bg1"/>
          </a:solidFill>
          <a:ln w="38100">
            <a:solidFill>
              <a:srgbClr val="F2C81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22" name="Picture 21" descr="Diagram of the Connection between AAD supplier and the AAD user that autenticates, the AAD knows to include the external PowerBI pro license the user has, to display the Power BI App that was shared, it is not in premium capacity.">
            <a:extLst>
              <a:ext uri="{FF2B5EF4-FFF2-40B4-BE49-F238E27FC236}">
                <a16:creationId xmlns:a16="http://schemas.microsoft.com/office/drawing/2014/main" id="{C05117EA-3360-4EC7-AC2E-565A6AB99DAF}"/>
              </a:ext>
            </a:extLst>
          </p:cNvPr>
          <p:cNvPicPr>
            <a:picLocks noChangeAspect="1"/>
          </p:cNvPicPr>
          <p:nvPr/>
        </p:nvPicPr>
        <p:blipFill>
          <a:blip r:embed="rId5"/>
          <a:stretch>
            <a:fillRect/>
          </a:stretch>
        </p:blipFill>
        <p:spPr>
          <a:xfrm>
            <a:off x="7997813" y="3537779"/>
            <a:ext cx="3888964" cy="3059699"/>
          </a:xfrm>
          <a:prstGeom prst="rect">
            <a:avLst/>
          </a:prstGeom>
        </p:spPr>
      </p:pic>
      <p:sp>
        <p:nvSpPr>
          <p:cNvPr id="15" name="Footer Placeholder 8">
            <a:extLst>
              <a:ext uri="{FF2B5EF4-FFF2-40B4-BE49-F238E27FC236}">
                <a16:creationId xmlns:a16="http://schemas.microsoft.com/office/drawing/2014/main" id="{64FBA1E8-29D4-4699-9593-98B4270B20B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47731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License Assignment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88C359B5-7A57-4812-90EC-952DBEFC3196}"/>
              </a:ext>
            </a:extLst>
          </p:cNvPr>
          <p:cNvSpPr txBox="1">
            <a:spLocks/>
          </p:cNvSpPr>
          <p:nvPr/>
        </p:nvSpPr>
        <p:spPr>
          <a:xfrm>
            <a:off x="145547" y="1919632"/>
            <a:ext cx="4422050" cy="4522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Power BI (Free) assigned with viral sign-up</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Assigned via O365 Admin Center, Azure Portal or PowerShell</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Group based licensing through Azure Active Directory</a:t>
            </a:r>
          </a:p>
          <a:p>
            <a:endParaRPr lang="en-US" sz="3200" dirty="0"/>
          </a:p>
        </p:txBody>
      </p:sp>
      <p:sp>
        <p:nvSpPr>
          <p:cNvPr id="9" name="Footer Placeholder 8">
            <a:extLst>
              <a:ext uri="{FF2B5EF4-FFF2-40B4-BE49-F238E27FC236}">
                <a16:creationId xmlns:a16="http://schemas.microsoft.com/office/drawing/2014/main" id="{95BCD3F1-CD18-4C81-AF5D-3AD0FC2E4B10}"/>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10" name="Picture 9" descr="List of licensing options">
            <a:extLst>
              <a:ext uri="{FF2B5EF4-FFF2-40B4-BE49-F238E27FC236}">
                <a16:creationId xmlns:a16="http://schemas.microsoft.com/office/drawing/2014/main" id="{F0340D22-7868-4F2E-8BF1-8561099768FA}"/>
              </a:ext>
            </a:extLst>
          </p:cNvPr>
          <p:cNvPicPr>
            <a:picLocks noChangeAspect="1"/>
          </p:cNvPicPr>
          <p:nvPr/>
        </p:nvPicPr>
        <p:blipFill>
          <a:blip r:embed="rId3"/>
          <a:stretch>
            <a:fillRect/>
          </a:stretch>
        </p:blipFill>
        <p:spPr>
          <a:xfrm>
            <a:off x="5882310" y="1873283"/>
            <a:ext cx="4601162" cy="4485539"/>
          </a:xfrm>
          <a:prstGeom prst="rect">
            <a:avLst/>
          </a:prstGeom>
        </p:spPr>
      </p:pic>
    </p:spTree>
    <p:extLst>
      <p:ext uri="{BB962C8B-B14F-4D97-AF65-F5344CB8AC3E}">
        <p14:creationId xmlns:p14="http://schemas.microsoft.com/office/powerpoint/2010/main" val="193612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Understanding Pro Trials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446F3D32-2E7E-49B6-BF76-E282A9AF609A}"/>
              </a:ext>
            </a:extLst>
          </p:cNvPr>
          <p:cNvSpPr txBox="1">
            <a:spLocks/>
          </p:cNvSpPr>
          <p:nvPr/>
        </p:nvSpPr>
        <p:spPr>
          <a:xfrm>
            <a:off x="167685" y="1848397"/>
            <a:ext cx="11648473" cy="33861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Two Pro trials</a:t>
            </a:r>
          </a:p>
          <a:p>
            <a:pPr marL="1228725" lvl="4"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60 day In Service trial</a:t>
            </a:r>
          </a:p>
          <a:p>
            <a:pPr marL="1228725" lvl="4"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30-day Power BI Pro trial within O365 Admin Center (25 Licenses)</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In service trial is an individual opt-in scenario</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Admins can block or revoke</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In service trial may opt in during user sign up if user doesn’t exist</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When trial expires, user is reverted to a non-Pro experience</a:t>
            </a:r>
          </a:p>
        </p:txBody>
      </p:sp>
      <p:pic>
        <p:nvPicPr>
          <p:cNvPr id="8" name="Picture 7" descr="Screen capture of the Start 60- day free pro trial">
            <a:extLst>
              <a:ext uri="{FF2B5EF4-FFF2-40B4-BE49-F238E27FC236}">
                <a16:creationId xmlns:a16="http://schemas.microsoft.com/office/drawing/2014/main" id="{C7865CD5-1978-4357-9E56-3254E4F79F00}"/>
              </a:ext>
            </a:extLst>
          </p:cNvPr>
          <p:cNvPicPr>
            <a:picLocks noChangeAspect="1"/>
          </p:cNvPicPr>
          <p:nvPr/>
        </p:nvPicPr>
        <p:blipFill>
          <a:blip r:embed="rId3"/>
          <a:stretch>
            <a:fillRect/>
          </a:stretch>
        </p:blipFill>
        <p:spPr>
          <a:xfrm>
            <a:off x="375842" y="4789671"/>
            <a:ext cx="6834139" cy="1957839"/>
          </a:xfrm>
          <a:prstGeom prst="rect">
            <a:avLst/>
          </a:prstGeom>
        </p:spPr>
      </p:pic>
      <p:pic>
        <p:nvPicPr>
          <p:cNvPr id="9" name="Picture 8" descr="Screen capture of the pro trial days countdown with 59 days left">
            <a:extLst>
              <a:ext uri="{FF2B5EF4-FFF2-40B4-BE49-F238E27FC236}">
                <a16:creationId xmlns:a16="http://schemas.microsoft.com/office/drawing/2014/main" id="{EDF762B2-4107-4D55-B93C-CF5A712F87D5}"/>
              </a:ext>
            </a:extLst>
          </p:cNvPr>
          <p:cNvPicPr>
            <a:picLocks noChangeAspect="1"/>
          </p:cNvPicPr>
          <p:nvPr/>
        </p:nvPicPr>
        <p:blipFill>
          <a:blip r:embed="rId4"/>
          <a:stretch>
            <a:fillRect/>
          </a:stretch>
        </p:blipFill>
        <p:spPr>
          <a:xfrm>
            <a:off x="7661004" y="5321404"/>
            <a:ext cx="3268215" cy="848886"/>
          </a:xfrm>
          <a:prstGeom prst="rect">
            <a:avLst/>
          </a:prstGeom>
        </p:spPr>
      </p:pic>
      <p:sp>
        <p:nvSpPr>
          <p:cNvPr id="11" name="Footer Placeholder 8">
            <a:extLst>
              <a:ext uri="{FF2B5EF4-FFF2-40B4-BE49-F238E27FC236}">
                <a16:creationId xmlns:a16="http://schemas.microsoft.com/office/drawing/2014/main" id="{6364DB98-61D7-4796-BA40-21A13B0243B3}"/>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25168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Premium Per User Trials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446F3D32-2E7E-49B6-BF76-E282A9AF609A}"/>
              </a:ext>
            </a:extLst>
          </p:cNvPr>
          <p:cNvSpPr txBox="1">
            <a:spLocks/>
          </p:cNvSpPr>
          <p:nvPr/>
        </p:nvSpPr>
        <p:spPr>
          <a:xfrm>
            <a:off x="167685" y="1848397"/>
            <a:ext cx="11648473" cy="33861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Two Premium Per User trials</a:t>
            </a:r>
          </a:p>
          <a:p>
            <a:pPr marL="1228725" lvl="4"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In Service trial</a:t>
            </a:r>
          </a:p>
          <a:p>
            <a:pPr marL="1228725" lvl="4"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Premium Per User trial within O365 Admin Center</a:t>
            </a:r>
          </a:p>
          <a:p>
            <a:pPr marL="400050" indent="-285750" defTabSz="914367">
              <a:defRPr/>
            </a:pPr>
            <a:r>
              <a:rPr lang="en-US" sz="2400" dirty="0">
                <a:solidFill>
                  <a:srgbClr val="1A1A1A"/>
                </a:solidFill>
                <a:latin typeface="Segoe UI" panose="020B0502040204020203" pitchFamily="34" charset="0"/>
                <a:cs typeface="Segoe UI" panose="020B0502040204020203" pitchFamily="34" charset="0"/>
              </a:rPr>
              <a:t>Any user can access In Service trial</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Trial experiences through O365 can be enabled through the portal</a:t>
            </a:r>
            <a:endParaRPr lang="en-US" sz="2400" dirty="0">
              <a:solidFill>
                <a:srgbClr val="1A1A1A"/>
              </a:solidFill>
              <a:latin typeface="Segoe UI" panose="020B0502040204020203" pitchFamily="34" charset="0"/>
              <a:cs typeface="Segoe UI" panose="020B0502040204020203" pitchFamily="34" charset="0"/>
            </a:endParaRPr>
          </a:p>
        </p:txBody>
      </p:sp>
      <p:sp>
        <p:nvSpPr>
          <p:cNvPr id="11" name="Footer Placeholder 8">
            <a:extLst>
              <a:ext uri="{FF2B5EF4-FFF2-40B4-BE49-F238E27FC236}">
                <a16:creationId xmlns:a16="http://schemas.microsoft.com/office/drawing/2014/main" id="{6364DB98-61D7-4796-BA40-21A13B0243B3}"/>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82840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Tools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4A076CB9-A890-40EA-B21A-255E1B9512DA}"/>
              </a:ext>
            </a:extLst>
          </p:cNvPr>
          <p:cNvSpPr txBox="1">
            <a:spLocks/>
          </p:cNvSpPr>
          <p:nvPr/>
        </p:nvSpPr>
        <p:spPr>
          <a:xfrm>
            <a:off x="193288" y="2074437"/>
            <a:ext cx="10575925" cy="5010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defRPr/>
            </a:pPr>
            <a:r>
              <a:rPr lang="en-US" dirty="0">
                <a:solidFill>
                  <a:srgbClr val="1A1A1A"/>
                </a:solidFill>
                <a:latin typeface="Segoe UI" panose="020B0502040204020203" pitchFamily="34" charset="0"/>
                <a:cs typeface="Segoe UI" panose="020B0502040204020203" pitchFamily="34" charset="0"/>
              </a:rPr>
              <a:t>Power BI Desktop</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Query Editor</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Data Modeling</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Visualization</a:t>
            </a:r>
          </a:p>
          <a:p>
            <a:pPr marL="285750" indent="-285750" defTabSz="914367">
              <a:defRPr/>
            </a:pPr>
            <a:r>
              <a:rPr lang="en-US" dirty="0">
                <a:solidFill>
                  <a:srgbClr val="1A1A1A"/>
                </a:solidFill>
                <a:latin typeface="Segoe UI" panose="020B0502040204020203" pitchFamily="34" charset="0"/>
                <a:cs typeface="Segoe UI" panose="020B0502040204020203" pitchFamily="34" charset="0"/>
              </a:rPr>
              <a:t>Power BI Service</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Datasets</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Reports</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Dashboards</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Workspaces </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Apps</a:t>
            </a:r>
          </a:p>
          <a:p>
            <a:pPr marL="485775" lvl="2" indent="-285750" defTabSz="914367">
              <a:defRPr/>
            </a:pPr>
            <a:r>
              <a:rPr lang="en-US" sz="2400" dirty="0">
                <a:solidFill>
                  <a:srgbClr val="1A1A1A"/>
                </a:solidFill>
                <a:latin typeface="Segoe UI" panose="020B0502040204020203" pitchFamily="34" charset="0"/>
                <a:cs typeface="Segoe UI" panose="020B0502040204020203" pitchFamily="34" charset="0"/>
              </a:rPr>
              <a:t>Dataflows</a:t>
            </a:r>
          </a:p>
          <a:p>
            <a:pPr lvl="1"/>
            <a:endParaRPr lang="en-US" dirty="0"/>
          </a:p>
        </p:txBody>
      </p:sp>
      <p:sp>
        <p:nvSpPr>
          <p:cNvPr id="8" name="Footer Placeholder 8">
            <a:extLst>
              <a:ext uri="{FF2B5EF4-FFF2-40B4-BE49-F238E27FC236}">
                <a16:creationId xmlns:a16="http://schemas.microsoft.com/office/drawing/2014/main" id="{4FDB684F-E7A3-452C-9FA5-1048FCC0FDA5}"/>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26756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457199" y="385199"/>
            <a:ext cx="11578683"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Configuring B2B Trust/Enabling &amp; Monitoring </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EF07C9C1-3752-4EBA-855E-D76217D3A3EE}"/>
              </a:ext>
            </a:extLst>
          </p:cNvPr>
          <p:cNvSpPr txBox="1">
            <a:spLocks/>
          </p:cNvSpPr>
          <p:nvPr/>
        </p:nvSpPr>
        <p:spPr>
          <a:xfrm>
            <a:off x="249627" y="1830847"/>
            <a:ext cx="5718190" cy="60846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0" defTabSz="914367">
              <a:buNone/>
              <a:defRPr/>
            </a:pPr>
            <a:r>
              <a:rPr lang="en-US" sz="2400" dirty="0">
                <a:solidFill>
                  <a:srgbClr val="1A1A1A"/>
                </a:solidFill>
                <a:latin typeface="Segoe UI" panose="020B0502040204020203" pitchFamily="34" charset="0"/>
                <a:cs typeface="Segoe UI" panose="020B0502040204020203" pitchFamily="34" charset="0"/>
              </a:rPr>
              <a:t>Power BI integrates with Azure Active Directory Business to Business to allow secure distribution of Power BI content to guest's users, while still maintain control and governing access </a:t>
            </a:r>
            <a:br>
              <a:rPr lang="en-US" sz="2400" dirty="0">
                <a:solidFill>
                  <a:srgbClr val="1A1A1A"/>
                </a:solidFill>
                <a:latin typeface="Segoe UI" panose="020B0502040204020203" pitchFamily="34" charset="0"/>
                <a:cs typeface="Segoe UI" panose="020B0502040204020203" pitchFamily="34" charset="0"/>
              </a:rPr>
            </a:br>
            <a:endParaRPr lang="en-US" sz="2400" dirty="0">
              <a:solidFill>
                <a:srgbClr val="1A1A1A"/>
              </a:solidFill>
              <a:latin typeface="Segoe UI" panose="020B0502040204020203" pitchFamily="34" charset="0"/>
              <a:cs typeface="Segoe UI" panose="020B0502040204020203" pitchFamily="34" charset="0"/>
            </a:endParaRPr>
          </a:p>
          <a:p>
            <a:pPr marL="114300" indent="0" defTabSz="914367">
              <a:buNone/>
              <a:defRPr/>
            </a:pPr>
            <a:r>
              <a:rPr lang="en-US" sz="2400" dirty="0">
                <a:solidFill>
                  <a:srgbClr val="1A1A1A"/>
                </a:solidFill>
                <a:latin typeface="Segoe UI" panose="020B0502040204020203" pitchFamily="34" charset="0"/>
                <a:cs typeface="Segoe UI" panose="020B0502040204020203" pitchFamily="34" charset="0"/>
              </a:rPr>
              <a:t>Planned invites for large number of users using PowerShell</a:t>
            </a:r>
          </a:p>
          <a:p>
            <a:pPr marL="571500" indent="-457200" defTabSz="914367">
              <a:defRPr/>
            </a:pPr>
            <a:r>
              <a:rPr lang="en-US" sz="2000" dirty="0">
                <a:solidFill>
                  <a:srgbClr val="1A1A1A"/>
                </a:solidFill>
                <a:latin typeface="Segoe UI" panose="020B0502040204020203" pitchFamily="34" charset="0"/>
                <a:cs typeface="Segoe UI" panose="020B0502040204020203" pitchFamily="34" charset="0"/>
              </a:rPr>
              <a:t>Add the user in Azure AD</a:t>
            </a:r>
            <a:br>
              <a:rPr lang="en-US" sz="2000" dirty="0">
                <a:solidFill>
                  <a:srgbClr val="1A1A1A"/>
                </a:solidFill>
                <a:latin typeface="Segoe UI" panose="020B0502040204020203" pitchFamily="34" charset="0"/>
                <a:cs typeface="Segoe UI" panose="020B0502040204020203" pitchFamily="34" charset="0"/>
              </a:rPr>
            </a:br>
            <a:r>
              <a:rPr lang="en-US" sz="2000" dirty="0">
                <a:solidFill>
                  <a:srgbClr val="1A1A1A"/>
                </a:solidFill>
                <a:latin typeface="Segoe UI" panose="020B0502040204020203" pitchFamily="34" charset="0"/>
                <a:cs typeface="Segoe UI" panose="020B0502040204020203" pitchFamily="34" charset="0"/>
              </a:rPr>
              <a:t> as a new </a:t>
            </a:r>
            <a:r>
              <a:rPr lang="en-US" sz="2000" b="1" dirty="0">
                <a:solidFill>
                  <a:srgbClr val="1A1A1A"/>
                </a:solidFill>
                <a:latin typeface="Segoe UI" panose="020B0502040204020203" pitchFamily="34" charset="0"/>
                <a:cs typeface="Segoe UI" panose="020B0502040204020203" pitchFamily="34" charset="0"/>
              </a:rPr>
              <a:t>guest user</a:t>
            </a:r>
          </a:p>
          <a:p>
            <a:pPr marL="571500" indent="-457200" defTabSz="914367">
              <a:defRPr/>
            </a:pPr>
            <a:r>
              <a:rPr lang="en-US" sz="2000" dirty="0">
                <a:solidFill>
                  <a:srgbClr val="1A1A1A"/>
                </a:solidFill>
                <a:latin typeface="Segoe UI" panose="020B0502040204020203" pitchFamily="34" charset="0"/>
                <a:cs typeface="Segoe UI" panose="020B0502040204020203" pitchFamily="34" charset="0"/>
              </a:rPr>
              <a:t>Edit invitation to be sent </a:t>
            </a:r>
          </a:p>
          <a:p>
            <a:pPr marL="114300" indent="0" algn="ctr" defTabSz="914367">
              <a:buNone/>
              <a:defRPr/>
            </a:pPr>
            <a:r>
              <a:rPr lang="en-US" sz="2000" dirty="0">
                <a:solidFill>
                  <a:srgbClr val="1A1A1A"/>
                </a:solidFill>
                <a:latin typeface="Segoe UI" panose="020B0502040204020203" pitchFamily="34" charset="0"/>
                <a:cs typeface="Segoe UI" panose="020B0502040204020203" pitchFamily="34" charset="0"/>
              </a:rPr>
              <a:t>Or</a:t>
            </a:r>
          </a:p>
          <a:p>
            <a:pPr marL="571500" indent="-457200" defTabSz="914367">
              <a:defRPr/>
            </a:pPr>
            <a:r>
              <a:rPr lang="en-US" sz="2000" dirty="0">
                <a:solidFill>
                  <a:srgbClr val="1A1A1A"/>
                </a:solidFill>
                <a:latin typeface="Segoe UI" panose="020B0502040204020203" pitchFamily="34" charset="0"/>
                <a:cs typeface="Segoe UI" panose="020B0502040204020203" pitchFamily="34" charset="0"/>
              </a:rPr>
              <a:t>Add user directly to the Power BI workspace </a:t>
            </a:r>
          </a:p>
          <a:p>
            <a:pPr marL="400050" indent="-285750" defTabSz="914367">
              <a:defRPr/>
            </a:pPr>
            <a:endParaRPr lang="en-US" sz="2400" dirty="0">
              <a:solidFill>
                <a:srgbClr val="1A1A1A"/>
              </a:solidFill>
            </a:endParaRPr>
          </a:p>
        </p:txBody>
      </p:sp>
      <p:pic>
        <p:nvPicPr>
          <p:cNvPr id="8" name="Picture 7" descr="Screenshot of Premium Demo Tenant Users">
            <a:extLst>
              <a:ext uri="{FF2B5EF4-FFF2-40B4-BE49-F238E27FC236}">
                <a16:creationId xmlns:a16="http://schemas.microsoft.com/office/drawing/2014/main" id="{777B0337-C3F7-4F9A-9BDC-FCDF72259C5D}"/>
              </a:ext>
            </a:extLst>
          </p:cNvPr>
          <p:cNvPicPr>
            <a:picLocks noChangeAspect="1"/>
          </p:cNvPicPr>
          <p:nvPr/>
        </p:nvPicPr>
        <p:blipFill>
          <a:blip r:embed="rId3"/>
          <a:stretch>
            <a:fillRect/>
          </a:stretch>
        </p:blipFill>
        <p:spPr>
          <a:xfrm>
            <a:off x="5719945" y="1830847"/>
            <a:ext cx="5468392" cy="2315086"/>
          </a:xfrm>
          <a:prstGeom prst="rect">
            <a:avLst/>
          </a:prstGeom>
        </p:spPr>
      </p:pic>
      <p:pic>
        <p:nvPicPr>
          <p:cNvPr id="9" name="Picture 8" descr="Screenshot that shows the way to grant access to users">
            <a:extLst>
              <a:ext uri="{FF2B5EF4-FFF2-40B4-BE49-F238E27FC236}">
                <a16:creationId xmlns:a16="http://schemas.microsoft.com/office/drawing/2014/main" id="{5355D497-EDC5-492B-8193-D1CB7BA4DC59}"/>
              </a:ext>
            </a:extLst>
          </p:cNvPr>
          <p:cNvPicPr>
            <a:picLocks noChangeAspect="1"/>
          </p:cNvPicPr>
          <p:nvPr/>
        </p:nvPicPr>
        <p:blipFill>
          <a:blip r:embed="rId4"/>
          <a:stretch>
            <a:fillRect/>
          </a:stretch>
        </p:blipFill>
        <p:spPr>
          <a:xfrm>
            <a:off x="6332090" y="3206261"/>
            <a:ext cx="5551827" cy="3333869"/>
          </a:xfrm>
          <a:prstGeom prst="rect">
            <a:avLst/>
          </a:prstGeom>
        </p:spPr>
      </p:pic>
      <p:sp>
        <p:nvSpPr>
          <p:cNvPr id="11" name="Footer Placeholder 8">
            <a:extLst>
              <a:ext uri="{FF2B5EF4-FFF2-40B4-BE49-F238E27FC236}">
                <a16:creationId xmlns:a16="http://schemas.microsoft.com/office/drawing/2014/main" id="{0943CA07-1423-487C-B97E-DFE74E8BE241}"/>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61991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dirty="0"/>
              <a:t>Demo</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Establishing Roles &amp; Licensing</a:t>
            </a:r>
          </a:p>
        </p:txBody>
      </p:sp>
      <p:sp>
        <p:nvSpPr>
          <p:cNvPr id="6" name="Footer Placeholder 8">
            <a:extLst>
              <a:ext uri="{FF2B5EF4-FFF2-40B4-BE49-F238E27FC236}">
                <a16:creationId xmlns:a16="http://schemas.microsoft.com/office/drawing/2014/main" id="{2E28B13A-2D93-4A16-BB2E-BC1BE95C147B}"/>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392670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Facilitating Collaboration and Sharing</a:t>
            </a:r>
          </a:p>
        </p:txBody>
      </p:sp>
      <p:sp>
        <p:nvSpPr>
          <p:cNvPr id="6" name="Footer Placeholder 8">
            <a:extLst>
              <a:ext uri="{FF2B5EF4-FFF2-40B4-BE49-F238E27FC236}">
                <a16:creationId xmlns:a16="http://schemas.microsoft.com/office/drawing/2014/main" id="{5C775DDE-6E7E-4BFF-B147-2A2EA7266AB3}"/>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202806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My Workspace vs Workspaces vs Apps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AA982B96-C0BF-483D-859F-732E0C7DCC99}"/>
              </a:ext>
            </a:extLst>
          </p:cNvPr>
          <p:cNvSpPr txBox="1">
            <a:spLocks/>
          </p:cNvSpPr>
          <p:nvPr/>
        </p:nvSpPr>
        <p:spPr>
          <a:xfrm>
            <a:off x="81280" y="1814128"/>
            <a:ext cx="11017250" cy="474279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lvl="1" indent="0" defTabSz="914367">
              <a:buFont typeface="Arial" panose="020B0604020202020204" pitchFamily="34" charset="0"/>
              <a:buNone/>
              <a:defRPr/>
            </a:pPr>
            <a:r>
              <a:rPr lang="en-US" dirty="0">
                <a:solidFill>
                  <a:srgbClr val="1A1A1A"/>
                </a:solidFill>
                <a:latin typeface="Segoe UI" panose="020B0502040204020203" pitchFamily="34" charset="0"/>
                <a:cs typeface="Segoe UI" panose="020B0502040204020203" pitchFamily="34" charset="0"/>
              </a:rPr>
              <a:t>My Workspace</a:t>
            </a:r>
          </a:p>
          <a:p>
            <a:pPr marL="1057275" lvl="3" indent="-285750" defTabSz="914367">
              <a:defRPr/>
            </a:pPr>
            <a:r>
              <a:rPr lang="en-US" sz="2400" dirty="0">
                <a:solidFill>
                  <a:srgbClr val="1A1A1A"/>
                </a:solidFill>
                <a:latin typeface="Segoe UI" panose="020B0502040204020203" pitchFamily="34" charset="0"/>
                <a:cs typeface="Segoe UI" panose="020B0502040204020203" pitchFamily="34" charset="0"/>
              </a:rPr>
              <a:t>Personal sandbox for individual user</a:t>
            </a:r>
          </a:p>
          <a:p>
            <a:pPr marL="1057275" lvl="3" indent="-285750" defTabSz="914367">
              <a:defRPr/>
            </a:pPr>
            <a:r>
              <a:rPr lang="en-US" sz="2400" dirty="0">
                <a:solidFill>
                  <a:srgbClr val="1A1A1A"/>
                </a:solidFill>
                <a:latin typeface="Segoe UI" panose="020B0502040204020203" pitchFamily="34" charset="0"/>
                <a:cs typeface="Segoe UI" panose="020B0502040204020203" pitchFamily="34" charset="0"/>
              </a:rPr>
              <a:t>Every user has this</a:t>
            </a:r>
          </a:p>
          <a:p>
            <a:pPr marL="1057275" lvl="3" indent="-285750" defTabSz="914367">
              <a:defRPr/>
            </a:pPr>
            <a:r>
              <a:rPr lang="en-US" sz="2400" dirty="0">
                <a:solidFill>
                  <a:srgbClr val="1A1A1A"/>
                </a:solidFill>
                <a:latin typeface="Segoe UI" panose="020B0502040204020203" pitchFamily="34" charset="0"/>
                <a:cs typeface="Segoe UI" panose="020B0502040204020203" pitchFamily="34" charset="0"/>
              </a:rPr>
              <a:t>IF IN DOUBT DO NOT USE </a:t>
            </a:r>
          </a:p>
          <a:p>
            <a:pPr marL="114300" lvl="1" indent="0" defTabSz="914367">
              <a:buFont typeface="Arial" panose="020B0604020202020204" pitchFamily="34" charset="0"/>
              <a:buNone/>
              <a:defRPr/>
            </a:pPr>
            <a:r>
              <a:rPr lang="en-US" dirty="0">
                <a:solidFill>
                  <a:srgbClr val="1A1A1A"/>
                </a:solidFill>
                <a:latin typeface="Segoe UI" panose="020B0502040204020203" pitchFamily="34" charset="0"/>
                <a:cs typeface="Segoe UI" panose="020B0502040204020203" pitchFamily="34" charset="0"/>
              </a:rPr>
              <a:t>Workspace</a:t>
            </a:r>
          </a:p>
          <a:p>
            <a:pPr marL="1057275" lvl="3" indent="-285750" defTabSz="914367">
              <a:defRPr/>
            </a:pPr>
            <a:r>
              <a:rPr lang="en-US" sz="2400" dirty="0">
                <a:solidFill>
                  <a:srgbClr val="1A1A1A"/>
                </a:solidFill>
                <a:latin typeface="Segoe UI" panose="020B0502040204020203" pitchFamily="34" charset="0"/>
                <a:cs typeface="Segoe UI" panose="020B0502040204020203" pitchFamily="34" charset="0"/>
              </a:rPr>
              <a:t>Workspace used for collaboration</a:t>
            </a:r>
          </a:p>
          <a:p>
            <a:pPr marL="1057275" lvl="3" indent="-285750" defTabSz="914367">
              <a:defRPr/>
            </a:pPr>
            <a:r>
              <a:rPr lang="en-US" sz="2400" dirty="0">
                <a:solidFill>
                  <a:srgbClr val="1A1A1A"/>
                </a:solidFill>
                <a:latin typeface="Segoe UI" panose="020B0502040204020203" pitchFamily="34" charset="0"/>
                <a:cs typeface="Segoe UI" panose="020B0502040204020203" pitchFamily="34" charset="0"/>
              </a:rPr>
              <a:t>Can be specific to a team or subject area</a:t>
            </a:r>
          </a:p>
          <a:p>
            <a:pPr marL="1057275" lvl="3" indent="-285750" defTabSz="914367">
              <a:defRPr/>
            </a:pPr>
            <a:r>
              <a:rPr lang="en-US" sz="2400" dirty="0">
                <a:solidFill>
                  <a:srgbClr val="1A1A1A"/>
                </a:solidFill>
                <a:latin typeface="Segoe UI" panose="020B0502040204020203" pitchFamily="34" charset="0"/>
                <a:cs typeface="Segoe UI" panose="020B0502040204020203" pitchFamily="34" charset="0"/>
              </a:rPr>
              <a:t>When in doubt, use this!</a:t>
            </a:r>
          </a:p>
          <a:p>
            <a:pPr marL="1057275" lvl="3" indent="-285750" defTabSz="914367">
              <a:defRPr/>
            </a:pPr>
            <a:r>
              <a:rPr lang="en-US" sz="2400" dirty="0">
                <a:solidFill>
                  <a:srgbClr val="1A1A1A"/>
                </a:solidFill>
                <a:latin typeface="Segoe UI" panose="020B0502040204020203" pitchFamily="34" charset="0"/>
                <a:cs typeface="Segoe UI" panose="020B0502040204020203" pitchFamily="34" charset="0"/>
              </a:rPr>
              <a:t>Pro feature</a:t>
            </a:r>
          </a:p>
          <a:p>
            <a:pPr marL="114300" lvl="1" indent="0" defTabSz="914367">
              <a:buFont typeface="Arial" panose="020B0604020202020204" pitchFamily="34" charset="0"/>
              <a:buNone/>
              <a:defRPr/>
            </a:pPr>
            <a:r>
              <a:rPr lang="en-US" dirty="0">
                <a:solidFill>
                  <a:srgbClr val="1A1A1A"/>
                </a:solidFill>
                <a:latin typeface="Segoe UI" panose="020B0502040204020203" pitchFamily="34" charset="0"/>
                <a:cs typeface="Segoe UI" panose="020B0502040204020203" pitchFamily="34" charset="0"/>
              </a:rPr>
              <a:t>Apps</a:t>
            </a:r>
          </a:p>
          <a:p>
            <a:pPr marL="1057275" lvl="3" indent="-285750" defTabSz="914367">
              <a:defRPr/>
            </a:pPr>
            <a:r>
              <a:rPr lang="en-US" sz="2400" dirty="0">
                <a:solidFill>
                  <a:srgbClr val="1A1A1A"/>
                </a:solidFill>
                <a:latin typeface="Segoe UI" panose="020B0502040204020203" pitchFamily="34" charset="0"/>
                <a:cs typeface="Segoe UI" panose="020B0502040204020203" pitchFamily="34" charset="0"/>
              </a:rPr>
              <a:t>Based on the workspace, packaged content and publishes/shares</a:t>
            </a:r>
          </a:p>
          <a:p>
            <a:pPr marL="1057275" lvl="3" indent="-285750" defTabSz="914367">
              <a:defRPr/>
            </a:pPr>
            <a:r>
              <a:rPr lang="en-US" sz="2400" dirty="0">
                <a:solidFill>
                  <a:srgbClr val="1A1A1A"/>
                </a:solidFill>
                <a:latin typeface="Segoe UI" panose="020B0502040204020203" pitchFamily="34" charset="0"/>
                <a:cs typeface="Segoe UI" panose="020B0502040204020203" pitchFamily="34" charset="0"/>
              </a:rPr>
              <a:t>Used for broad distribution of consumable content (View only)</a:t>
            </a:r>
          </a:p>
          <a:p>
            <a:pPr marL="1057275" lvl="3" indent="-285750" defTabSz="914367">
              <a:defRPr/>
            </a:pPr>
            <a:r>
              <a:rPr lang="en-US" sz="2400" dirty="0">
                <a:solidFill>
                  <a:srgbClr val="1A1A1A"/>
                </a:solidFill>
                <a:latin typeface="Segoe UI" panose="020B0502040204020203" pitchFamily="34" charset="0"/>
                <a:cs typeface="Segoe UI" panose="020B0502040204020203" pitchFamily="34" charset="0"/>
              </a:rPr>
              <a:t>May require Pro license if not backed with Premium</a:t>
            </a:r>
          </a:p>
          <a:p>
            <a:pPr marL="1057275" lvl="3" indent="-285750" defTabSz="914367">
              <a:defRPr/>
            </a:pPr>
            <a:r>
              <a:rPr lang="en-US" sz="2400" dirty="0">
                <a:solidFill>
                  <a:srgbClr val="1A1A1A"/>
                </a:solidFill>
                <a:latin typeface="Segoe UI" panose="020B0502040204020203" pitchFamily="34" charset="0"/>
                <a:cs typeface="Segoe UI" panose="020B0502040204020203" pitchFamily="34" charset="0"/>
              </a:rPr>
              <a:t>Apps can be pushed to groups</a:t>
            </a:r>
          </a:p>
        </p:txBody>
      </p:sp>
      <p:sp>
        <p:nvSpPr>
          <p:cNvPr id="8" name="Rectangle 7">
            <a:extLst>
              <a:ext uri="{FF2B5EF4-FFF2-40B4-BE49-F238E27FC236}">
                <a16:creationId xmlns:a16="http://schemas.microsoft.com/office/drawing/2014/main" id="{B01E82A1-5BD1-45CF-AA9B-BAD6EC9466C5}"/>
              </a:ext>
            </a:extLst>
          </p:cNvPr>
          <p:cNvSpPr/>
          <p:nvPr/>
        </p:nvSpPr>
        <p:spPr bwMode="auto">
          <a:xfrm>
            <a:off x="7288579" y="3186334"/>
            <a:ext cx="4404221" cy="1176983"/>
          </a:xfrm>
          <a:prstGeom prst="rect">
            <a:avLst/>
          </a:prstGeom>
          <a:solidFill>
            <a:srgbClr val="FFC000"/>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rPr>
              <a:t>https://powerbi.microsoft.com/en-us/blog/duplicating-workspaces-by-using-power-bi-cmdlets/ </a:t>
            </a:r>
            <a:endParaRPr lang="en-US" sz="2000" dirty="0">
              <a:solidFill>
                <a:schemeClr val="tx1"/>
              </a:solidFill>
              <a:ea typeface="Segoe UI" pitchFamily="34" charset="0"/>
              <a:cs typeface="Segoe UI" pitchFamily="34" charset="0"/>
            </a:endParaRPr>
          </a:p>
        </p:txBody>
      </p:sp>
      <p:sp>
        <p:nvSpPr>
          <p:cNvPr id="9" name="Footer Placeholder 8">
            <a:extLst>
              <a:ext uri="{FF2B5EF4-FFF2-40B4-BE49-F238E27FC236}">
                <a16:creationId xmlns:a16="http://schemas.microsoft.com/office/drawing/2014/main" id="{AC4CBD56-6DF5-4E17-BBC9-EC02076D6BB9}"/>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30250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Workspaces Evolved</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57B4A3FE-03AA-40F4-8551-AA3E6A721961}"/>
              </a:ext>
            </a:extLst>
          </p:cNvPr>
          <p:cNvSpPr txBox="1">
            <a:spLocks/>
          </p:cNvSpPr>
          <p:nvPr/>
        </p:nvSpPr>
        <p:spPr>
          <a:xfrm>
            <a:off x="66907" y="1891061"/>
            <a:ext cx="11018838" cy="32496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fontAlgn="base">
              <a:buFont typeface="Arial" panose="020B0604020202020204" pitchFamily="34" charset="0"/>
              <a:buChar char="•"/>
            </a:pPr>
            <a:r>
              <a:rPr lang="en-US" sz="2400" b="0" i="0" u="none" strike="noStrike" dirty="0">
                <a:solidFill>
                  <a:srgbClr val="1A1A1A"/>
                </a:solidFill>
                <a:effectLst/>
                <a:latin typeface="Segoe UI" panose="020B0502040204020203" pitchFamily="34" charset="0"/>
              </a:rPr>
              <a:t>Old Workspaces</a:t>
            </a:r>
            <a:r>
              <a:rPr lang="en-US" sz="2400" b="0" i="0" dirty="0">
                <a:solidFill>
                  <a:srgbClr val="000000"/>
                </a:solidFill>
                <a:effectLst/>
                <a:latin typeface="Segoe UI" panose="020B0502040204020203" pitchFamily="34" charset="0"/>
              </a:rPr>
              <a:t>​</a:t>
            </a:r>
            <a:endParaRPr lang="en-US" sz="2400" b="0" i="0" dirty="0">
              <a:solidFill>
                <a:srgbClr val="000000"/>
              </a:solidFill>
              <a:effectLst/>
              <a:latin typeface="Arial" panose="020B0604020202020204" pitchFamily="34" charset="0"/>
            </a:endParaRPr>
          </a:p>
          <a:p>
            <a:pPr lvl="1" fontAlgn="base"/>
            <a:r>
              <a:rPr lang="en-US" b="0" i="0" u="none" strike="noStrike" dirty="0">
                <a:solidFill>
                  <a:srgbClr val="1A1A1A"/>
                </a:solidFill>
                <a:effectLst/>
                <a:latin typeface="Segoe UI" panose="020B0502040204020203" pitchFamily="34" charset="0"/>
              </a:rPr>
              <a:t>Bound to O365 Modern Group (Shared with Teams, SharePoint, OneDrive…)</a:t>
            </a:r>
            <a:r>
              <a:rPr lang="en-US"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lvl="1" fontAlgn="base"/>
            <a:r>
              <a:rPr lang="en-US" b="0" i="0" u="none" strike="noStrike" dirty="0">
                <a:solidFill>
                  <a:srgbClr val="1A1A1A"/>
                </a:solidFill>
                <a:effectLst/>
                <a:latin typeface="Segoe UI" panose="020B0502040204020203" pitchFamily="34" charset="0"/>
              </a:rPr>
              <a:t>Only individuals could be listed</a:t>
            </a:r>
            <a:r>
              <a:rPr lang="en-US"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lvl="1" fontAlgn="base"/>
            <a:r>
              <a:rPr lang="en-US" b="0" i="0" u="none" strike="noStrike" dirty="0">
                <a:solidFill>
                  <a:srgbClr val="1A1A1A"/>
                </a:solidFill>
                <a:effectLst/>
                <a:latin typeface="Segoe UI" panose="020B0502040204020203" pitchFamily="34" charset="0"/>
              </a:rPr>
              <a:t>Can list Admins and Members (All members have edit or read rights)</a:t>
            </a:r>
            <a:r>
              <a:rPr lang="en-US" b="0" i="0" dirty="0">
                <a:solidFill>
                  <a:srgbClr val="000000"/>
                </a:solidFill>
                <a:effectLst/>
                <a:latin typeface="Segoe UI" panose="020B0502040204020203" pitchFamily="34" charset="0"/>
              </a:rPr>
              <a:t>​</a:t>
            </a:r>
            <a:br>
              <a:rPr lang="en-US" b="0" i="0" dirty="0">
                <a:solidFill>
                  <a:srgbClr val="000000"/>
                </a:solidFill>
                <a:effectLst/>
                <a:latin typeface="Segoe UI" panose="020B0502040204020203" pitchFamily="34" charset="0"/>
              </a:rPr>
            </a:br>
            <a:r>
              <a:rPr lang="en-US"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2400" b="0" i="0" u="none" strike="noStrike" dirty="0">
                <a:solidFill>
                  <a:srgbClr val="1A1A1A"/>
                </a:solidFill>
                <a:effectLst/>
                <a:latin typeface="Segoe UI" panose="020B0502040204020203" pitchFamily="34" charset="0"/>
              </a:rPr>
              <a:t>Improved Workspaces</a:t>
            </a:r>
            <a:r>
              <a:rPr lang="en-US" sz="2400" b="0" i="0" dirty="0">
                <a:solidFill>
                  <a:srgbClr val="000000"/>
                </a:solidFill>
                <a:effectLst/>
                <a:latin typeface="Segoe UI" panose="020B0502040204020203" pitchFamily="34" charset="0"/>
              </a:rPr>
              <a:t>​</a:t>
            </a:r>
            <a:endParaRPr lang="en-US" sz="2400" b="0" i="0" dirty="0">
              <a:solidFill>
                <a:srgbClr val="000000"/>
              </a:solidFill>
              <a:effectLst/>
              <a:latin typeface="Arial" panose="020B0604020202020204" pitchFamily="34" charset="0"/>
            </a:endParaRPr>
          </a:p>
          <a:p>
            <a:pPr lvl="1" fontAlgn="base"/>
            <a:r>
              <a:rPr lang="en-US" b="0" i="0" u="none" strike="noStrike" dirty="0">
                <a:solidFill>
                  <a:srgbClr val="1A1A1A"/>
                </a:solidFill>
                <a:effectLst/>
                <a:latin typeface="Segoe UI" panose="020B0502040204020203" pitchFamily="34" charset="0"/>
              </a:rPr>
              <a:t>Not bound to O365 Modern Group</a:t>
            </a:r>
            <a:r>
              <a:rPr lang="en-US"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lvl="1" fontAlgn="base"/>
            <a:r>
              <a:rPr lang="en-US" b="0" i="0" u="none" strike="noStrike" dirty="0">
                <a:solidFill>
                  <a:srgbClr val="1A1A1A"/>
                </a:solidFill>
                <a:effectLst/>
                <a:latin typeface="Segoe UI" panose="020B0502040204020203" pitchFamily="34" charset="0"/>
              </a:rPr>
              <a:t>Can include individuals and security groups</a:t>
            </a:r>
            <a:r>
              <a:rPr lang="en-US" b="0" i="0" dirty="0">
                <a:solidFill>
                  <a:srgbClr val="000000"/>
                </a:solidFill>
                <a:effectLst/>
                <a:latin typeface="Segoe UI" panose="020B0502040204020203" pitchFamily="34" charset="0"/>
              </a:rPr>
              <a:t>​</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lvl="1"/>
            <a:endParaRPr lang="en-US" dirty="0"/>
          </a:p>
        </p:txBody>
      </p:sp>
      <p:pic>
        <p:nvPicPr>
          <p:cNvPr id="9" name="Picture 8" descr="Screen capture of Access pop up that appears when creating a workspace. The decription: Add admins, members or contributors; Enter email addresses option and the types of access options: Admin, Member, Contributor">
            <a:extLst>
              <a:ext uri="{FF2B5EF4-FFF2-40B4-BE49-F238E27FC236}">
                <a16:creationId xmlns:a16="http://schemas.microsoft.com/office/drawing/2014/main" id="{6DA425B9-0393-4CE7-A676-B2A285BD0062}"/>
              </a:ext>
            </a:extLst>
          </p:cNvPr>
          <p:cNvPicPr>
            <a:picLocks noChangeAspect="1"/>
          </p:cNvPicPr>
          <p:nvPr/>
        </p:nvPicPr>
        <p:blipFill>
          <a:blip r:embed="rId3"/>
          <a:stretch>
            <a:fillRect/>
          </a:stretch>
        </p:blipFill>
        <p:spPr>
          <a:xfrm>
            <a:off x="7362979" y="3655337"/>
            <a:ext cx="4451778" cy="2970673"/>
          </a:xfrm>
          <a:prstGeom prst="rect">
            <a:avLst/>
          </a:prstGeom>
        </p:spPr>
      </p:pic>
      <p:sp>
        <p:nvSpPr>
          <p:cNvPr id="8" name="Footer Placeholder 8">
            <a:extLst>
              <a:ext uri="{FF2B5EF4-FFF2-40B4-BE49-F238E27FC236}">
                <a16:creationId xmlns:a16="http://schemas.microsoft.com/office/drawing/2014/main" id="{DC58460C-C2F3-493D-A20F-160E2DAA6F4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03324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5A0E0-CC7D-4EC3-9E07-E93EEF1E4987}"/>
              </a:ext>
            </a:extLst>
          </p:cNvPr>
          <p:cNvSpPr>
            <a:spLocks noGrp="1"/>
          </p:cNvSpPr>
          <p:nvPr>
            <p:ph type="title"/>
          </p:nvPr>
        </p:nvSpPr>
        <p:spPr/>
        <p:txBody>
          <a:bodyPr/>
          <a:lstStyle/>
          <a:p>
            <a:r>
              <a:rPr lang="en-US" dirty="0"/>
              <a:t>Upgrade Old Workspaces to New Workspaces</a:t>
            </a:r>
          </a:p>
        </p:txBody>
      </p:sp>
      <p:sp>
        <p:nvSpPr>
          <p:cNvPr id="7" name="TextBox 6">
            <a:extLst>
              <a:ext uri="{FF2B5EF4-FFF2-40B4-BE49-F238E27FC236}">
                <a16:creationId xmlns:a16="http://schemas.microsoft.com/office/drawing/2014/main" id="{68D998C7-AFB2-4104-A53A-36FD2C78C171}"/>
              </a:ext>
            </a:extLst>
          </p:cNvPr>
          <p:cNvSpPr txBox="1"/>
          <p:nvPr/>
        </p:nvSpPr>
        <p:spPr>
          <a:xfrm>
            <a:off x="344941" y="2068970"/>
            <a:ext cx="5929479" cy="3170099"/>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Any workspace admin or a Power BI admin, you can upgrade any classic workspace.</a:t>
            </a: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New workspaces have more granular workspace roles so you can better manage access to content</a:t>
            </a: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r>
              <a:rPr lang="en-US" sz="2000" dirty="0">
                <a:solidFill>
                  <a:srgbClr val="171717"/>
                </a:solidFill>
                <a:latin typeface="Segoe UI" panose="020B0502040204020203" pitchFamily="34" charset="0"/>
              </a:rPr>
              <a:t>M</a:t>
            </a:r>
            <a:r>
              <a:rPr lang="en-US" sz="2000" b="0" i="0" dirty="0">
                <a:solidFill>
                  <a:srgbClr val="171717"/>
                </a:solidFill>
                <a:effectLst/>
                <a:latin typeface="Segoe UI" panose="020B0502040204020203" pitchFamily="34" charset="0"/>
              </a:rPr>
              <a:t>ore flexibility managing upgraded workspaces because they're more loosely connected to their original Microsoft 365 group</a:t>
            </a:r>
            <a:endParaRPr lang="en-US" sz="2000" dirty="0"/>
          </a:p>
        </p:txBody>
      </p:sp>
      <p:pic>
        <p:nvPicPr>
          <p:cNvPr id="9" name="Picture 8">
            <a:extLst>
              <a:ext uri="{FF2B5EF4-FFF2-40B4-BE49-F238E27FC236}">
                <a16:creationId xmlns:a16="http://schemas.microsoft.com/office/drawing/2014/main" id="{03A60A1D-95BA-445B-BE28-62FB4DE3F219}"/>
              </a:ext>
            </a:extLst>
          </p:cNvPr>
          <p:cNvPicPr>
            <a:picLocks noChangeAspect="1"/>
          </p:cNvPicPr>
          <p:nvPr/>
        </p:nvPicPr>
        <p:blipFill>
          <a:blip r:embed="rId3"/>
          <a:stretch>
            <a:fillRect/>
          </a:stretch>
        </p:blipFill>
        <p:spPr>
          <a:xfrm>
            <a:off x="6553538" y="3654019"/>
            <a:ext cx="5293521" cy="2914223"/>
          </a:xfrm>
          <a:prstGeom prst="rect">
            <a:avLst/>
          </a:prstGeom>
          <a:ln>
            <a:solidFill>
              <a:schemeClr val="tx1"/>
            </a:solidFill>
          </a:ln>
        </p:spPr>
      </p:pic>
    </p:spTree>
    <p:extLst>
      <p:ext uri="{BB962C8B-B14F-4D97-AF65-F5344CB8AC3E}">
        <p14:creationId xmlns:p14="http://schemas.microsoft.com/office/powerpoint/2010/main" val="172615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Improved Workspace Experience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pSp>
        <p:nvGrpSpPr>
          <p:cNvPr id="6" name="Group 5">
            <a:extLst>
              <a:ext uri="{FF2B5EF4-FFF2-40B4-BE49-F238E27FC236}">
                <a16:creationId xmlns:a16="http://schemas.microsoft.com/office/drawing/2014/main" id="{53866A61-B85F-488A-9B28-EFC3C3C0A8C2}"/>
              </a:ext>
              <a:ext uri="{C183D7F6-B498-43B3-948B-1728B52AA6E4}">
                <adec:decorative xmlns:adec="http://schemas.microsoft.com/office/drawing/2017/decorative" val="1"/>
              </a:ext>
            </a:extLst>
          </p:cNvPr>
          <p:cNvGrpSpPr/>
          <p:nvPr/>
        </p:nvGrpSpPr>
        <p:grpSpPr>
          <a:xfrm>
            <a:off x="428202" y="1836235"/>
            <a:ext cx="11166214" cy="379204"/>
            <a:chOff x="0" y="1413"/>
            <a:chExt cx="11242158" cy="599625"/>
          </a:xfrm>
          <a:solidFill>
            <a:srgbClr val="FFC000"/>
          </a:solidFill>
        </p:grpSpPr>
        <p:sp>
          <p:nvSpPr>
            <p:cNvPr id="30" name="Rectangle: Rounded Corners 29"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55795398-1F9C-44C9-8637-750B76A3C58A}"/>
                </a:ext>
              </a:extLst>
            </p:cNvPr>
            <p:cNvSpPr/>
            <p:nvPr/>
          </p:nvSpPr>
          <p:spPr>
            <a:xfrm>
              <a:off x="0" y="1413"/>
              <a:ext cx="11242158" cy="599625"/>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1" name="Rectangle: Rounded Corners 4">
              <a:extLst>
                <a:ext uri="{FF2B5EF4-FFF2-40B4-BE49-F238E27FC236}">
                  <a16:creationId xmlns:a16="http://schemas.microsoft.com/office/drawing/2014/main" id="{CCAD3C1F-AED7-4459-BBED-AE97A802F76C}"/>
                </a:ext>
              </a:extLst>
            </p:cNvPr>
            <p:cNvSpPr txBox="1"/>
            <p:nvPr/>
          </p:nvSpPr>
          <p:spPr>
            <a:xfrm>
              <a:off x="0" y="30684"/>
              <a:ext cx="11212887" cy="44692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Create</a:t>
              </a:r>
              <a:r>
                <a:rPr lang="en-US" sz="2500" kern="1200" dirty="0">
                  <a:solidFill>
                    <a:schemeClr val="tx1"/>
                  </a:solidFill>
                </a:rPr>
                <a:t> </a:t>
              </a:r>
              <a:r>
                <a:rPr lang="en-US" sz="2400" kern="1200" dirty="0">
                  <a:solidFill>
                    <a:schemeClr val="tx1"/>
                  </a:solidFill>
                </a:rPr>
                <a:t>Workspace</a:t>
              </a:r>
              <a:endParaRPr lang="en-US" sz="2500" kern="1200" dirty="0">
                <a:solidFill>
                  <a:schemeClr val="tx1"/>
                </a:solidFill>
              </a:endParaRPr>
            </a:p>
          </p:txBody>
        </p:sp>
      </p:grpSp>
      <p:grpSp>
        <p:nvGrpSpPr>
          <p:cNvPr id="8" name="Group 7">
            <a:extLst>
              <a:ext uri="{FF2B5EF4-FFF2-40B4-BE49-F238E27FC236}">
                <a16:creationId xmlns:a16="http://schemas.microsoft.com/office/drawing/2014/main" id="{1F358ABC-06AE-4A62-B21A-3CFA67EF07FE}"/>
              </a:ext>
              <a:ext uri="{C183D7F6-B498-43B3-948B-1728B52AA6E4}">
                <adec:decorative xmlns:adec="http://schemas.microsoft.com/office/drawing/2017/decorative" val="1"/>
              </a:ext>
            </a:extLst>
          </p:cNvPr>
          <p:cNvGrpSpPr/>
          <p:nvPr/>
        </p:nvGrpSpPr>
        <p:grpSpPr>
          <a:xfrm>
            <a:off x="183614" y="2236190"/>
            <a:ext cx="11195212" cy="791571"/>
            <a:chOff x="-58542" y="479911"/>
            <a:chExt cx="11300700" cy="806814"/>
          </a:xfrm>
        </p:grpSpPr>
        <p:sp>
          <p:nvSpPr>
            <p:cNvPr id="28" name="Rectangle 27"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8AE0E77F-188F-4156-950E-C47D892B705C}"/>
                </a:ext>
              </a:extLst>
            </p:cNvPr>
            <p:cNvSpPr/>
            <p:nvPr/>
          </p:nvSpPr>
          <p:spPr>
            <a:xfrm>
              <a:off x="0" y="601038"/>
              <a:ext cx="11242158" cy="685687"/>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9" name="TextBox 28">
              <a:extLst>
                <a:ext uri="{FF2B5EF4-FFF2-40B4-BE49-F238E27FC236}">
                  <a16:creationId xmlns:a16="http://schemas.microsoft.com/office/drawing/2014/main" id="{1BC1CB95-9BAA-4E1A-A20C-17AC054E276B}"/>
                </a:ext>
              </a:extLst>
            </p:cNvPr>
            <p:cNvSpPr txBox="1"/>
            <p:nvPr/>
          </p:nvSpPr>
          <p:spPr>
            <a:xfrm>
              <a:off x="-58542" y="479911"/>
              <a:ext cx="11242158" cy="6856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6939"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Does not create an Office 365 Group</a:t>
              </a:r>
            </a:p>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Workspace is only available in Power BI</a:t>
              </a:r>
            </a:p>
          </p:txBody>
        </p:sp>
      </p:grpSp>
      <p:grpSp>
        <p:nvGrpSpPr>
          <p:cNvPr id="9" name="Group 8">
            <a:extLst>
              <a:ext uri="{FF2B5EF4-FFF2-40B4-BE49-F238E27FC236}">
                <a16:creationId xmlns:a16="http://schemas.microsoft.com/office/drawing/2014/main" id="{4E80B871-F429-4DB9-8ED4-A33B3237B96A}"/>
              </a:ext>
              <a:ext uri="{C183D7F6-B498-43B3-948B-1728B52AA6E4}">
                <adec:decorative xmlns:adec="http://schemas.microsoft.com/office/drawing/2017/decorative" val="1"/>
              </a:ext>
            </a:extLst>
          </p:cNvPr>
          <p:cNvGrpSpPr/>
          <p:nvPr/>
        </p:nvGrpSpPr>
        <p:grpSpPr>
          <a:xfrm>
            <a:off x="428126" y="2882247"/>
            <a:ext cx="11137216" cy="379204"/>
            <a:chOff x="0" y="1286725"/>
            <a:chExt cx="11242158" cy="599625"/>
          </a:xfrm>
          <a:solidFill>
            <a:srgbClr val="FFC000"/>
          </a:solidFill>
        </p:grpSpPr>
        <p:sp>
          <p:nvSpPr>
            <p:cNvPr id="26" name="Rectangle: Rounded Corners 25"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950DEA35-3493-4AEC-A235-99D8F63057F1}"/>
                </a:ext>
              </a:extLst>
            </p:cNvPr>
            <p:cNvSpPr/>
            <p:nvPr/>
          </p:nvSpPr>
          <p:spPr>
            <a:xfrm>
              <a:off x="0" y="1286725"/>
              <a:ext cx="11242158" cy="599625"/>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7" name="Rectangle: Rounded Corners 8">
              <a:extLst>
                <a:ext uri="{FF2B5EF4-FFF2-40B4-BE49-F238E27FC236}">
                  <a16:creationId xmlns:a16="http://schemas.microsoft.com/office/drawing/2014/main" id="{6F8DF102-4F34-4B4E-BD4F-E86D9034EEB0}"/>
                </a:ext>
              </a:extLst>
            </p:cNvPr>
            <p:cNvSpPr txBox="1"/>
            <p:nvPr/>
          </p:nvSpPr>
          <p:spPr>
            <a:xfrm>
              <a:off x="29271" y="1315996"/>
              <a:ext cx="11183616" cy="54108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Group</a:t>
              </a:r>
              <a:r>
                <a:rPr lang="en-US" sz="2500" kern="1200" dirty="0">
                  <a:solidFill>
                    <a:schemeClr val="tx1"/>
                  </a:solidFill>
                </a:rPr>
                <a:t> </a:t>
              </a:r>
              <a:r>
                <a:rPr lang="en-US" sz="2400" kern="1200" dirty="0">
                  <a:solidFill>
                    <a:schemeClr val="tx1"/>
                  </a:solidFill>
                </a:rPr>
                <a:t>Membership</a:t>
              </a:r>
              <a:endParaRPr lang="en-US" sz="2500" kern="1200" dirty="0">
                <a:solidFill>
                  <a:schemeClr val="tx1"/>
                </a:solidFill>
              </a:endParaRPr>
            </a:p>
          </p:txBody>
        </p:sp>
      </p:grpSp>
      <p:grpSp>
        <p:nvGrpSpPr>
          <p:cNvPr id="11" name="Group 10">
            <a:extLst>
              <a:ext uri="{FF2B5EF4-FFF2-40B4-BE49-F238E27FC236}">
                <a16:creationId xmlns:a16="http://schemas.microsoft.com/office/drawing/2014/main" id="{605AE339-2040-44D2-8356-765535390C69}"/>
              </a:ext>
              <a:ext uri="{C183D7F6-B498-43B3-948B-1728B52AA6E4}">
                <adec:decorative xmlns:adec="http://schemas.microsoft.com/office/drawing/2017/decorative" val="1"/>
              </a:ext>
            </a:extLst>
          </p:cNvPr>
          <p:cNvGrpSpPr/>
          <p:nvPr/>
        </p:nvGrpSpPr>
        <p:grpSpPr>
          <a:xfrm>
            <a:off x="183614" y="3259875"/>
            <a:ext cx="11410802" cy="1484967"/>
            <a:chOff x="-276164" y="1407789"/>
            <a:chExt cx="11518322" cy="1513561"/>
          </a:xfrm>
        </p:grpSpPr>
        <p:sp>
          <p:nvSpPr>
            <p:cNvPr id="24" name="Rectangle 23"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1F354059-EF00-4955-AE69-96053A65B22E}"/>
                </a:ext>
              </a:extLst>
            </p:cNvPr>
            <p:cNvSpPr/>
            <p:nvPr/>
          </p:nvSpPr>
          <p:spPr>
            <a:xfrm>
              <a:off x="0" y="1886350"/>
              <a:ext cx="11242158" cy="1035000"/>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7181CC63-14EF-4A47-A176-1C2E353A173F}"/>
                </a:ext>
              </a:extLst>
            </p:cNvPr>
            <p:cNvSpPr txBox="1"/>
            <p:nvPr/>
          </p:nvSpPr>
          <p:spPr>
            <a:xfrm>
              <a:off x="-276164" y="1407789"/>
              <a:ext cx="11242158" cy="1035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6939"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Allows </a:t>
              </a:r>
              <a:r>
                <a:rPr lang="en-US" b="1" kern="1200" dirty="0">
                  <a:solidFill>
                    <a:schemeClr val="tx1">
                      <a:lumMod val="65000"/>
                      <a:lumOff val="35000"/>
                    </a:schemeClr>
                  </a:solidFill>
                  <a:latin typeface="Segoe UI" panose="020B0502040204020203" pitchFamily="34" charset="0"/>
                  <a:cs typeface="Segoe UI" panose="020B0502040204020203" pitchFamily="34" charset="0"/>
                </a:rPr>
                <a:t>all</a:t>
              </a:r>
              <a:r>
                <a:rPr lang="en-US" kern="1200" dirty="0">
                  <a:latin typeface="Segoe UI" panose="020B0502040204020203" pitchFamily="34" charset="0"/>
                  <a:cs typeface="Segoe UI" panose="020B0502040204020203" pitchFamily="34" charset="0"/>
                </a:rPr>
                <a:t> kinds of user groups</a:t>
              </a:r>
            </a:p>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Security, Email enabled security, Distribution lists, Office 365 groups, individual users</a:t>
              </a:r>
            </a:p>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New Workspace roles </a:t>
              </a:r>
            </a:p>
          </p:txBody>
        </p:sp>
      </p:grpSp>
      <p:grpSp>
        <p:nvGrpSpPr>
          <p:cNvPr id="12" name="Group 11">
            <a:extLst>
              <a:ext uri="{FF2B5EF4-FFF2-40B4-BE49-F238E27FC236}">
                <a16:creationId xmlns:a16="http://schemas.microsoft.com/office/drawing/2014/main" id="{42493F1E-244A-43E0-B9EA-2FE81CE8E6F4}"/>
              </a:ext>
              <a:ext uri="{C183D7F6-B498-43B3-948B-1728B52AA6E4}">
                <adec:decorative xmlns:adec="http://schemas.microsoft.com/office/drawing/2017/decorative" val="1"/>
              </a:ext>
            </a:extLst>
          </p:cNvPr>
          <p:cNvGrpSpPr/>
          <p:nvPr/>
        </p:nvGrpSpPr>
        <p:grpSpPr>
          <a:xfrm>
            <a:off x="413627" y="4248894"/>
            <a:ext cx="11166214" cy="364370"/>
            <a:chOff x="0" y="2921350"/>
            <a:chExt cx="11242158" cy="599625"/>
          </a:xfrm>
          <a:solidFill>
            <a:srgbClr val="FFC000"/>
          </a:solidFill>
        </p:grpSpPr>
        <p:sp>
          <p:nvSpPr>
            <p:cNvPr id="22" name="Rectangle: Rounded Corners 21"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6D6A8F62-A56B-4B15-9790-40BAB7C8A25D}"/>
                </a:ext>
              </a:extLst>
            </p:cNvPr>
            <p:cNvSpPr/>
            <p:nvPr/>
          </p:nvSpPr>
          <p:spPr>
            <a:xfrm>
              <a:off x="0" y="2921350"/>
              <a:ext cx="11242158" cy="599625"/>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3" name="Rectangle: Rounded Corners 12">
              <a:extLst>
                <a:ext uri="{FF2B5EF4-FFF2-40B4-BE49-F238E27FC236}">
                  <a16:creationId xmlns:a16="http://schemas.microsoft.com/office/drawing/2014/main" id="{2CEBD0CB-A354-4312-B824-5CED4E26E5BD}"/>
                </a:ext>
              </a:extLst>
            </p:cNvPr>
            <p:cNvSpPr txBox="1"/>
            <p:nvPr/>
          </p:nvSpPr>
          <p:spPr>
            <a:xfrm>
              <a:off x="29271" y="2950621"/>
              <a:ext cx="11183616" cy="54108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Migration</a:t>
              </a:r>
              <a:r>
                <a:rPr lang="en-US" sz="2500" kern="1200" dirty="0"/>
                <a:t> </a:t>
              </a:r>
            </a:p>
          </p:txBody>
        </p:sp>
      </p:grpSp>
      <p:grpSp>
        <p:nvGrpSpPr>
          <p:cNvPr id="13" name="Group 12">
            <a:extLst>
              <a:ext uri="{FF2B5EF4-FFF2-40B4-BE49-F238E27FC236}">
                <a16:creationId xmlns:a16="http://schemas.microsoft.com/office/drawing/2014/main" id="{C6DC0A6D-1A46-4F09-8DDD-23134343D493}"/>
              </a:ext>
              <a:ext uri="{C183D7F6-B498-43B3-948B-1728B52AA6E4}">
                <adec:decorative xmlns:adec="http://schemas.microsoft.com/office/drawing/2017/decorative" val="1"/>
              </a:ext>
            </a:extLst>
          </p:cNvPr>
          <p:cNvGrpSpPr/>
          <p:nvPr/>
        </p:nvGrpSpPr>
        <p:grpSpPr>
          <a:xfrm>
            <a:off x="241610" y="4619985"/>
            <a:ext cx="11352806" cy="1759480"/>
            <a:chOff x="-217621" y="2762615"/>
            <a:chExt cx="11459779" cy="1793361"/>
          </a:xfrm>
        </p:grpSpPr>
        <p:sp>
          <p:nvSpPr>
            <p:cNvPr id="20" name="Rectangle 19"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708C710D-7574-459A-A772-9D103633121C}"/>
                </a:ext>
              </a:extLst>
            </p:cNvPr>
            <p:cNvSpPr/>
            <p:nvPr/>
          </p:nvSpPr>
          <p:spPr>
            <a:xfrm>
              <a:off x="0" y="3520976"/>
              <a:ext cx="11242158" cy="1035000"/>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1" name="TextBox 20">
              <a:extLst>
                <a:ext uri="{FF2B5EF4-FFF2-40B4-BE49-F238E27FC236}">
                  <a16:creationId xmlns:a16="http://schemas.microsoft.com/office/drawing/2014/main" id="{46943B27-8E72-4753-89F3-BA8DFAB05986}"/>
                </a:ext>
              </a:extLst>
            </p:cNvPr>
            <p:cNvSpPr txBox="1"/>
            <p:nvPr/>
          </p:nvSpPr>
          <p:spPr>
            <a:xfrm>
              <a:off x="-217621" y="2762615"/>
              <a:ext cx="11242158" cy="1035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6939"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Staged migration with opt-in migration at GA</a:t>
              </a:r>
            </a:p>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Required migration post GA</a:t>
              </a:r>
            </a:p>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No support for content packs</a:t>
              </a:r>
            </a:p>
          </p:txBody>
        </p:sp>
      </p:grpSp>
      <p:grpSp>
        <p:nvGrpSpPr>
          <p:cNvPr id="14" name="Group 13">
            <a:extLst>
              <a:ext uri="{FF2B5EF4-FFF2-40B4-BE49-F238E27FC236}">
                <a16:creationId xmlns:a16="http://schemas.microsoft.com/office/drawing/2014/main" id="{B7DEDFD2-41E0-4275-9938-AF98FCBE6233}"/>
              </a:ext>
              <a:ext uri="{C183D7F6-B498-43B3-948B-1728B52AA6E4}">
                <adec:decorative xmlns:adec="http://schemas.microsoft.com/office/drawing/2017/decorative" val="1"/>
              </a:ext>
            </a:extLst>
          </p:cNvPr>
          <p:cNvGrpSpPr/>
          <p:nvPr/>
        </p:nvGrpSpPr>
        <p:grpSpPr>
          <a:xfrm>
            <a:off x="413551" y="5532193"/>
            <a:ext cx="11151791" cy="349077"/>
            <a:chOff x="-14712" y="4555976"/>
            <a:chExt cx="11256870" cy="615481"/>
          </a:xfrm>
          <a:solidFill>
            <a:srgbClr val="FFC000"/>
          </a:solidFill>
        </p:grpSpPr>
        <p:sp>
          <p:nvSpPr>
            <p:cNvPr id="18" name="Rectangle: Rounded Corners 17"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9C1E73F9-0C4C-455E-A47B-457681E59930}"/>
                </a:ext>
              </a:extLst>
            </p:cNvPr>
            <p:cNvSpPr/>
            <p:nvPr/>
          </p:nvSpPr>
          <p:spPr>
            <a:xfrm>
              <a:off x="0" y="4555976"/>
              <a:ext cx="11242158" cy="599625"/>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9" name="Rectangle: Rounded Corners 16">
              <a:extLst>
                <a:ext uri="{FF2B5EF4-FFF2-40B4-BE49-F238E27FC236}">
                  <a16:creationId xmlns:a16="http://schemas.microsoft.com/office/drawing/2014/main" id="{AC0A5E77-110F-43EA-89C4-03E735B90B30}"/>
                </a:ext>
              </a:extLst>
            </p:cNvPr>
            <p:cNvSpPr txBox="1"/>
            <p:nvPr/>
          </p:nvSpPr>
          <p:spPr>
            <a:xfrm>
              <a:off x="-14712" y="4630374"/>
              <a:ext cx="11183616" cy="54108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Power BI Admins</a:t>
              </a:r>
            </a:p>
          </p:txBody>
        </p:sp>
      </p:grpSp>
      <p:grpSp>
        <p:nvGrpSpPr>
          <p:cNvPr id="15" name="Group 14">
            <a:extLst>
              <a:ext uri="{FF2B5EF4-FFF2-40B4-BE49-F238E27FC236}">
                <a16:creationId xmlns:a16="http://schemas.microsoft.com/office/drawing/2014/main" id="{96834645-A75E-42B5-8D13-6B1BA3F7EAE2}"/>
              </a:ext>
              <a:ext uri="{C183D7F6-B498-43B3-948B-1728B52AA6E4}">
                <adec:decorative xmlns:adec="http://schemas.microsoft.com/office/drawing/2017/decorative" val="1"/>
              </a:ext>
            </a:extLst>
          </p:cNvPr>
          <p:cNvGrpSpPr/>
          <p:nvPr/>
        </p:nvGrpSpPr>
        <p:grpSpPr>
          <a:xfrm>
            <a:off x="241610" y="5897263"/>
            <a:ext cx="11352806" cy="1767518"/>
            <a:chOff x="-217621" y="4039735"/>
            <a:chExt cx="11459779" cy="1801553"/>
          </a:xfrm>
        </p:grpSpPr>
        <p:sp>
          <p:nvSpPr>
            <p:cNvPr id="16" name="Rectangle 15"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ECA4ADEA-8738-4FF4-9E43-955C85F69B19}"/>
                </a:ext>
              </a:extLst>
            </p:cNvPr>
            <p:cNvSpPr/>
            <p:nvPr/>
          </p:nvSpPr>
          <p:spPr>
            <a:xfrm>
              <a:off x="0" y="5155601"/>
              <a:ext cx="11242158" cy="685687"/>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CDF8D0FC-3A60-4DCA-B672-173911A9FF33}"/>
                </a:ext>
              </a:extLst>
            </p:cNvPr>
            <p:cNvSpPr txBox="1"/>
            <p:nvPr/>
          </p:nvSpPr>
          <p:spPr>
            <a:xfrm>
              <a:off x="-217621" y="4039735"/>
              <a:ext cx="11242158" cy="6856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6939"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Power BI Admin controls who can create workspaces</a:t>
              </a:r>
            </a:p>
            <a:p>
              <a:pPr marL="228600" lvl="1" indent="-228600" algn="l" defTabSz="889000">
                <a:lnSpc>
                  <a:spcPct val="90000"/>
                </a:lnSpc>
                <a:spcBef>
                  <a:spcPct val="0"/>
                </a:spcBef>
                <a:spcAft>
                  <a:spcPct val="20000"/>
                </a:spcAft>
                <a:buChar char="•"/>
              </a:pPr>
              <a:r>
                <a:rPr lang="en-US" kern="1200" dirty="0">
                  <a:latin typeface="Segoe UI" panose="020B0502040204020203" pitchFamily="34" charset="0"/>
                  <a:cs typeface="Segoe UI" panose="020B0502040204020203" pitchFamily="34" charset="0"/>
                </a:rPr>
                <a:t>APIs/Rest for managing workspaces (e.g. enumeration, recovering, assigning owners)</a:t>
              </a:r>
            </a:p>
          </p:txBody>
        </p:sp>
      </p:grpSp>
      <p:sp>
        <p:nvSpPr>
          <p:cNvPr id="32" name="Footer Placeholder 8">
            <a:extLst>
              <a:ext uri="{FF2B5EF4-FFF2-40B4-BE49-F238E27FC236}">
                <a16:creationId xmlns:a16="http://schemas.microsoft.com/office/drawing/2014/main" id="{4E329FC9-DBCB-4240-B0DA-669C4A7CC8E8}"/>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19282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Impact to Power BI Users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Content Placeholder 2">
            <a:extLst>
              <a:ext uri="{FF2B5EF4-FFF2-40B4-BE49-F238E27FC236}">
                <a16:creationId xmlns:a16="http://schemas.microsoft.com/office/drawing/2014/main" id="{CC5CB1D9-FB23-4024-B886-AAB4C70F3CD1}"/>
              </a:ext>
            </a:extLst>
          </p:cNvPr>
          <p:cNvSpPr txBox="1">
            <a:spLocks/>
          </p:cNvSpPr>
          <p:nvPr/>
        </p:nvSpPr>
        <p:spPr>
          <a:xfrm>
            <a:off x="367326" y="2065169"/>
            <a:ext cx="11013886" cy="409958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lvl="1"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Side by side: Workspaces v1 and v2</a:t>
            </a:r>
          </a:p>
          <a:p>
            <a:pPr marL="600075" lvl="2"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Will live side by side during preview and before migration completes</a:t>
            </a:r>
          </a:p>
          <a:p>
            <a:pPr marL="600075" lvl="2"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Different permissions possible on different kinds of workspaces </a:t>
            </a:r>
          </a:p>
          <a:p>
            <a:pPr marL="600075" lvl="2"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Setting WSv2 permissions won’t change O365 Groups membership</a:t>
            </a:r>
          </a:p>
          <a:p>
            <a:pPr marL="400050" lvl="1"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Migration will be required</a:t>
            </a:r>
          </a:p>
          <a:p>
            <a:pPr marL="600075" lvl="2"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Manual migration possible during preview (recreate)</a:t>
            </a:r>
          </a:p>
          <a:p>
            <a:pPr marL="600075" lvl="2"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Opt-in migration will be available at GA</a:t>
            </a:r>
          </a:p>
          <a:p>
            <a:pPr marL="600075" lvl="2" indent="-285750" defTabSz="914367">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Post GA* mandatory migration </a:t>
            </a:r>
            <a:br>
              <a:rPr lang="en-US" sz="2400" dirty="0">
                <a:solidFill>
                  <a:srgbClr val="1A1A1A"/>
                </a:solidFill>
                <a:latin typeface="Segoe UI" panose="020B0502040204020203" pitchFamily="34" charset="0"/>
                <a:cs typeface="Segoe UI" panose="020B0502040204020203" pitchFamily="34" charset="0"/>
              </a:rPr>
            </a:b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cs typeface="Segoe UI" panose="020B0502040204020203" pitchFamily="34" charset="0"/>
              </a:rPr>
              <a:t>* </a:t>
            </a:r>
            <a:r>
              <a:rPr lang="en-US" dirty="0">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Mandatory migration will happen as soon as Microsoft is working to ensure this change will not break many customers current set up.</a:t>
            </a:r>
          </a:p>
        </p:txBody>
      </p:sp>
      <p:sp>
        <p:nvSpPr>
          <p:cNvPr id="6" name="Footer Placeholder 8">
            <a:extLst>
              <a:ext uri="{FF2B5EF4-FFF2-40B4-BE49-F238E27FC236}">
                <a16:creationId xmlns:a16="http://schemas.microsoft.com/office/drawing/2014/main" id="{FED28AA1-C93C-4F54-91D8-F03E95766DF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383461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Permissions in Workspaces v2</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grpSp>
        <p:nvGrpSpPr>
          <p:cNvPr id="6" name="Group 5">
            <a:extLst>
              <a:ext uri="{FF2B5EF4-FFF2-40B4-BE49-F238E27FC236}">
                <a16:creationId xmlns:a16="http://schemas.microsoft.com/office/drawing/2014/main" id="{53866A61-B85F-488A-9B28-EFC3C3C0A8C2}"/>
              </a:ext>
              <a:ext uri="{C183D7F6-B498-43B3-948B-1728B52AA6E4}">
                <adec:decorative xmlns:adec="http://schemas.microsoft.com/office/drawing/2017/decorative" val="1"/>
              </a:ext>
            </a:extLst>
          </p:cNvPr>
          <p:cNvGrpSpPr/>
          <p:nvPr/>
        </p:nvGrpSpPr>
        <p:grpSpPr>
          <a:xfrm>
            <a:off x="428202" y="1832839"/>
            <a:ext cx="4470900" cy="382600"/>
            <a:chOff x="0" y="1413"/>
            <a:chExt cx="11242158" cy="599625"/>
          </a:xfrm>
          <a:solidFill>
            <a:srgbClr val="FFC000"/>
          </a:solidFill>
        </p:grpSpPr>
        <p:sp>
          <p:nvSpPr>
            <p:cNvPr id="30" name="Rectangle: Rounded Corners 29"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55795398-1F9C-44C9-8637-750B76A3C58A}"/>
                </a:ext>
              </a:extLst>
            </p:cNvPr>
            <p:cNvSpPr/>
            <p:nvPr/>
          </p:nvSpPr>
          <p:spPr>
            <a:xfrm>
              <a:off x="0" y="1413"/>
              <a:ext cx="11242158" cy="599625"/>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1" name="Rectangle: Rounded Corners 4">
              <a:extLst>
                <a:ext uri="{FF2B5EF4-FFF2-40B4-BE49-F238E27FC236}">
                  <a16:creationId xmlns:a16="http://schemas.microsoft.com/office/drawing/2014/main" id="{CCAD3C1F-AED7-4459-BBED-AE97A802F76C}"/>
                </a:ext>
              </a:extLst>
            </p:cNvPr>
            <p:cNvSpPr txBox="1"/>
            <p:nvPr/>
          </p:nvSpPr>
          <p:spPr>
            <a:xfrm>
              <a:off x="0" y="30684"/>
              <a:ext cx="11212887" cy="44692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Admin</a:t>
              </a:r>
              <a:endParaRPr lang="en-US" sz="2500" kern="1200" dirty="0">
                <a:solidFill>
                  <a:schemeClr val="tx1"/>
                </a:solidFill>
              </a:endParaRPr>
            </a:p>
          </p:txBody>
        </p:sp>
      </p:grpSp>
      <p:grpSp>
        <p:nvGrpSpPr>
          <p:cNvPr id="8" name="Group 7">
            <a:extLst>
              <a:ext uri="{FF2B5EF4-FFF2-40B4-BE49-F238E27FC236}">
                <a16:creationId xmlns:a16="http://schemas.microsoft.com/office/drawing/2014/main" id="{1F358ABC-06AE-4A62-B21A-3CFA67EF07FE}"/>
              </a:ext>
              <a:ext uri="{C183D7F6-B498-43B3-948B-1728B52AA6E4}">
                <adec:decorative xmlns:adec="http://schemas.microsoft.com/office/drawing/2017/decorative" val="1"/>
              </a:ext>
            </a:extLst>
          </p:cNvPr>
          <p:cNvGrpSpPr/>
          <p:nvPr/>
        </p:nvGrpSpPr>
        <p:grpSpPr>
          <a:xfrm>
            <a:off x="226708" y="2338673"/>
            <a:ext cx="11195212" cy="791571"/>
            <a:chOff x="-58542" y="479911"/>
            <a:chExt cx="11300700" cy="806814"/>
          </a:xfrm>
        </p:grpSpPr>
        <p:sp>
          <p:nvSpPr>
            <p:cNvPr id="28" name="Rectangle 27"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8AE0E77F-188F-4156-950E-C47D892B705C}"/>
                </a:ext>
              </a:extLst>
            </p:cNvPr>
            <p:cNvSpPr/>
            <p:nvPr/>
          </p:nvSpPr>
          <p:spPr>
            <a:xfrm>
              <a:off x="0" y="601038"/>
              <a:ext cx="11242158" cy="685687"/>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9" name="TextBox 28">
              <a:extLst>
                <a:ext uri="{FF2B5EF4-FFF2-40B4-BE49-F238E27FC236}">
                  <a16:creationId xmlns:a16="http://schemas.microsoft.com/office/drawing/2014/main" id="{1BC1CB95-9BAA-4E1A-A20C-17AC054E276B}"/>
                </a:ext>
              </a:extLst>
            </p:cNvPr>
            <p:cNvSpPr txBox="1"/>
            <p:nvPr/>
          </p:nvSpPr>
          <p:spPr>
            <a:xfrm>
              <a:off x="-58542" y="479911"/>
              <a:ext cx="11242158" cy="6856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6939" tIns="31750" rIns="177800" bIns="31750" numCol="1" spcCol="1270" anchor="t" anchorCtr="0">
              <a:noAutofit/>
            </a:bodyPr>
            <a:lstStyle/>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Can change and delete workspaces</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Add Admins</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Everything a Member can do</a:t>
              </a:r>
            </a:p>
          </p:txBody>
        </p:sp>
      </p:grpSp>
      <p:grpSp>
        <p:nvGrpSpPr>
          <p:cNvPr id="9" name="Group 8">
            <a:extLst>
              <a:ext uri="{FF2B5EF4-FFF2-40B4-BE49-F238E27FC236}">
                <a16:creationId xmlns:a16="http://schemas.microsoft.com/office/drawing/2014/main" id="{4E80B871-F429-4DB9-8ED4-A33B3237B96A}"/>
              </a:ext>
              <a:ext uri="{C183D7F6-B498-43B3-948B-1728B52AA6E4}">
                <adec:decorative xmlns:adec="http://schemas.microsoft.com/office/drawing/2017/decorative" val="1"/>
              </a:ext>
            </a:extLst>
          </p:cNvPr>
          <p:cNvGrpSpPr/>
          <p:nvPr/>
        </p:nvGrpSpPr>
        <p:grpSpPr>
          <a:xfrm>
            <a:off x="355556" y="3884317"/>
            <a:ext cx="4589901" cy="379204"/>
            <a:chOff x="0" y="1286725"/>
            <a:chExt cx="11242158" cy="599625"/>
          </a:xfrm>
          <a:solidFill>
            <a:srgbClr val="FFC000"/>
          </a:solidFill>
        </p:grpSpPr>
        <p:sp>
          <p:nvSpPr>
            <p:cNvPr id="26" name="Rectangle: Rounded Corners 25"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950DEA35-3493-4AEC-A235-99D8F63057F1}"/>
                </a:ext>
              </a:extLst>
            </p:cNvPr>
            <p:cNvSpPr/>
            <p:nvPr/>
          </p:nvSpPr>
          <p:spPr>
            <a:xfrm>
              <a:off x="0" y="1286725"/>
              <a:ext cx="11242158" cy="599625"/>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7" name="Rectangle: Rounded Corners 8">
              <a:extLst>
                <a:ext uri="{FF2B5EF4-FFF2-40B4-BE49-F238E27FC236}">
                  <a16:creationId xmlns:a16="http://schemas.microsoft.com/office/drawing/2014/main" id="{6F8DF102-4F34-4B4E-BD4F-E86D9034EEB0}"/>
                </a:ext>
              </a:extLst>
            </p:cNvPr>
            <p:cNvSpPr txBox="1"/>
            <p:nvPr/>
          </p:nvSpPr>
          <p:spPr>
            <a:xfrm>
              <a:off x="29271" y="1315996"/>
              <a:ext cx="11183616" cy="54108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Member</a:t>
              </a:r>
              <a:endParaRPr lang="en-US" sz="2500" kern="1200" dirty="0">
                <a:solidFill>
                  <a:schemeClr val="tx1"/>
                </a:solidFill>
              </a:endParaRPr>
            </a:p>
          </p:txBody>
        </p:sp>
      </p:grpSp>
      <p:grpSp>
        <p:nvGrpSpPr>
          <p:cNvPr id="11" name="Group 10">
            <a:extLst>
              <a:ext uri="{FF2B5EF4-FFF2-40B4-BE49-F238E27FC236}">
                <a16:creationId xmlns:a16="http://schemas.microsoft.com/office/drawing/2014/main" id="{605AE339-2040-44D2-8356-765535390C69}"/>
              </a:ext>
              <a:ext uri="{C183D7F6-B498-43B3-948B-1728B52AA6E4}">
                <adec:decorative xmlns:adec="http://schemas.microsoft.com/office/drawing/2017/decorative" val="1"/>
              </a:ext>
            </a:extLst>
          </p:cNvPr>
          <p:cNvGrpSpPr/>
          <p:nvPr/>
        </p:nvGrpSpPr>
        <p:grpSpPr>
          <a:xfrm>
            <a:off x="159973" y="3729395"/>
            <a:ext cx="4715538" cy="1570242"/>
            <a:chOff x="-334201" y="1886350"/>
            <a:chExt cx="11576359" cy="1600478"/>
          </a:xfrm>
        </p:grpSpPr>
        <p:sp>
          <p:nvSpPr>
            <p:cNvPr id="24" name="Rectangle 23"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1F354059-EF00-4955-AE69-96053A65B22E}"/>
                </a:ext>
              </a:extLst>
            </p:cNvPr>
            <p:cNvSpPr/>
            <p:nvPr/>
          </p:nvSpPr>
          <p:spPr>
            <a:xfrm>
              <a:off x="0" y="1886350"/>
              <a:ext cx="11242158" cy="1035000"/>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7181CC63-14EF-4A47-A176-1C2E353A173F}"/>
                </a:ext>
              </a:extLst>
            </p:cNvPr>
            <p:cNvSpPr txBox="1"/>
            <p:nvPr/>
          </p:nvSpPr>
          <p:spPr>
            <a:xfrm>
              <a:off x="-334201" y="2451828"/>
              <a:ext cx="11242158" cy="1035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6939" tIns="31750" rIns="177800" bIns="31750" numCol="1" spcCol="1270" anchor="t" anchorCtr="0">
              <a:noAutofit/>
            </a:bodyPr>
            <a:lstStyle/>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“Reshare” – add new users to be Members or lower permissions</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Publish and update Apps</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Everything a Contributor can do</a:t>
              </a:r>
            </a:p>
          </p:txBody>
        </p:sp>
      </p:grpSp>
      <p:grpSp>
        <p:nvGrpSpPr>
          <p:cNvPr id="12" name="Group 11">
            <a:extLst>
              <a:ext uri="{FF2B5EF4-FFF2-40B4-BE49-F238E27FC236}">
                <a16:creationId xmlns:a16="http://schemas.microsoft.com/office/drawing/2014/main" id="{42493F1E-244A-43E0-B9EA-2FE81CE8E6F4}"/>
              </a:ext>
              <a:ext uri="{C183D7F6-B498-43B3-948B-1728B52AA6E4}">
                <adec:decorative xmlns:adec="http://schemas.microsoft.com/office/drawing/2017/decorative" val="1"/>
              </a:ext>
            </a:extLst>
          </p:cNvPr>
          <p:cNvGrpSpPr/>
          <p:nvPr/>
        </p:nvGrpSpPr>
        <p:grpSpPr>
          <a:xfrm>
            <a:off x="6350091" y="1829444"/>
            <a:ext cx="4461884" cy="364370"/>
            <a:chOff x="0" y="2921350"/>
            <a:chExt cx="11242158" cy="599625"/>
          </a:xfrm>
          <a:solidFill>
            <a:srgbClr val="FFC000"/>
          </a:solidFill>
        </p:grpSpPr>
        <p:sp>
          <p:nvSpPr>
            <p:cNvPr id="22" name="Rectangle: Rounded Corners 21"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6D6A8F62-A56B-4B15-9790-40BAB7C8A25D}"/>
                </a:ext>
              </a:extLst>
            </p:cNvPr>
            <p:cNvSpPr/>
            <p:nvPr/>
          </p:nvSpPr>
          <p:spPr>
            <a:xfrm>
              <a:off x="0" y="2921350"/>
              <a:ext cx="11242158" cy="599625"/>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3" name="Rectangle: Rounded Corners 12">
              <a:extLst>
                <a:ext uri="{FF2B5EF4-FFF2-40B4-BE49-F238E27FC236}">
                  <a16:creationId xmlns:a16="http://schemas.microsoft.com/office/drawing/2014/main" id="{2CEBD0CB-A354-4312-B824-5CED4E26E5BD}"/>
                </a:ext>
              </a:extLst>
            </p:cNvPr>
            <p:cNvSpPr txBox="1"/>
            <p:nvPr/>
          </p:nvSpPr>
          <p:spPr>
            <a:xfrm>
              <a:off x="29271" y="2950621"/>
              <a:ext cx="11183616" cy="54108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Contributor</a:t>
              </a:r>
              <a:r>
                <a:rPr lang="en-US" sz="2500" kern="1200" dirty="0"/>
                <a:t> </a:t>
              </a:r>
            </a:p>
          </p:txBody>
        </p:sp>
      </p:grpSp>
      <p:grpSp>
        <p:nvGrpSpPr>
          <p:cNvPr id="13" name="Group 12">
            <a:extLst>
              <a:ext uri="{FF2B5EF4-FFF2-40B4-BE49-F238E27FC236}">
                <a16:creationId xmlns:a16="http://schemas.microsoft.com/office/drawing/2014/main" id="{C6DC0A6D-1A46-4F09-8DDD-23134343D493}"/>
              </a:ext>
              <a:ext uri="{C183D7F6-B498-43B3-948B-1728B52AA6E4}">
                <adec:decorative xmlns:adec="http://schemas.microsoft.com/office/drawing/2017/decorative" val="1"/>
              </a:ext>
            </a:extLst>
          </p:cNvPr>
          <p:cNvGrpSpPr/>
          <p:nvPr/>
        </p:nvGrpSpPr>
        <p:grpSpPr>
          <a:xfrm>
            <a:off x="6102045" y="2342897"/>
            <a:ext cx="11410802" cy="1914942"/>
            <a:chOff x="-276163" y="2604159"/>
            <a:chExt cx="11518321" cy="1951817"/>
          </a:xfrm>
        </p:grpSpPr>
        <p:sp>
          <p:nvSpPr>
            <p:cNvPr id="20" name="Rectangle 19"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708C710D-7574-459A-A772-9D103633121C}"/>
                </a:ext>
              </a:extLst>
            </p:cNvPr>
            <p:cNvSpPr/>
            <p:nvPr/>
          </p:nvSpPr>
          <p:spPr>
            <a:xfrm>
              <a:off x="0" y="3520976"/>
              <a:ext cx="11242158" cy="1035000"/>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1" name="TextBox 20">
              <a:extLst>
                <a:ext uri="{FF2B5EF4-FFF2-40B4-BE49-F238E27FC236}">
                  <a16:creationId xmlns:a16="http://schemas.microsoft.com/office/drawing/2014/main" id="{46943B27-8E72-4753-89F3-BA8DFAB05986}"/>
                </a:ext>
              </a:extLst>
            </p:cNvPr>
            <p:cNvSpPr txBox="1"/>
            <p:nvPr/>
          </p:nvSpPr>
          <p:spPr>
            <a:xfrm>
              <a:off x="-276163" y="2604159"/>
              <a:ext cx="5859952" cy="1035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6939" tIns="31750" rIns="177800" bIns="31750" numCol="1" spcCol="1270" anchor="t" anchorCtr="0">
              <a:noAutofit/>
            </a:bodyPr>
            <a:lstStyle/>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Add/edit/delete content within the workspace</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Everything a Viewer can do</a:t>
              </a:r>
            </a:p>
          </p:txBody>
        </p:sp>
      </p:grpSp>
      <p:grpSp>
        <p:nvGrpSpPr>
          <p:cNvPr id="14" name="Group 13">
            <a:extLst>
              <a:ext uri="{FF2B5EF4-FFF2-40B4-BE49-F238E27FC236}">
                <a16:creationId xmlns:a16="http://schemas.microsoft.com/office/drawing/2014/main" id="{B7DEDFD2-41E0-4275-9938-AF98FCBE6233}"/>
              </a:ext>
              <a:ext uri="{C183D7F6-B498-43B3-948B-1728B52AA6E4}">
                <adec:decorative xmlns:adec="http://schemas.microsoft.com/office/drawing/2017/decorative" val="1"/>
              </a:ext>
            </a:extLst>
          </p:cNvPr>
          <p:cNvGrpSpPr/>
          <p:nvPr/>
        </p:nvGrpSpPr>
        <p:grpSpPr>
          <a:xfrm>
            <a:off x="6390594" y="3884317"/>
            <a:ext cx="4450342" cy="349077"/>
            <a:chOff x="-14712" y="4555976"/>
            <a:chExt cx="11256870" cy="615481"/>
          </a:xfrm>
          <a:solidFill>
            <a:srgbClr val="FFC000"/>
          </a:solidFill>
        </p:grpSpPr>
        <p:sp>
          <p:nvSpPr>
            <p:cNvPr id="18" name="Rectangle: Rounded Corners 17"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9C1E73F9-0C4C-455E-A47B-457681E59930}"/>
                </a:ext>
              </a:extLst>
            </p:cNvPr>
            <p:cNvSpPr/>
            <p:nvPr/>
          </p:nvSpPr>
          <p:spPr>
            <a:xfrm>
              <a:off x="0" y="4555976"/>
              <a:ext cx="11242158" cy="599625"/>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9" name="Rectangle: Rounded Corners 16">
              <a:extLst>
                <a:ext uri="{FF2B5EF4-FFF2-40B4-BE49-F238E27FC236}">
                  <a16:creationId xmlns:a16="http://schemas.microsoft.com/office/drawing/2014/main" id="{AC0A5E77-110F-43EA-89C4-03E735B90B30}"/>
                </a:ext>
              </a:extLst>
            </p:cNvPr>
            <p:cNvSpPr txBox="1"/>
            <p:nvPr/>
          </p:nvSpPr>
          <p:spPr>
            <a:xfrm>
              <a:off x="-14712" y="4630374"/>
              <a:ext cx="11183616" cy="54108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Viewer</a:t>
              </a:r>
            </a:p>
          </p:txBody>
        </p:sp>
      </p:grpSp>
      <p:grpSp>
        <p:nvGrpSpPr>
          <p:cNvPr id="15" name="Group 14">
            <a:extLst>
              <a:ext uri="{FF2B5EF4-FFF2-40B4-BE49-F238E27FC236}">
                <a16:creationId xmlns:a16="http://schemas.microsoft.com/office/drawing/2014/main" id="{96834645-A75E-42B5-8D13-6B1BA3F7EAE2}"/>
              </a:ext>
              <a:ext uri="{C183D7F6-B498-43B3-948B-1728B52AA6E4}">
                <adec:decorative xmlns:adec="http://schemas.microsoft.com/office/drawing/2017/decorative" val="1"/>
              </a:ext>
            </a:extLst>
          </p:cNvPr>
          <p:cNvGrpSpPr/>
          <p:nvPr/>
        </p:nvGrpSpPr>
        <p:grpSpPr>
          <a:xfrm>
            <a:off x="343467" y="4275591"/>
            <a:ext cx="10993412" cy="3389191"/>
            <a:chOff x="0" y="2386836"/>
            <a:chExt cx="23487746" cy="3454452"/>
          </a:xfrm>
        </p:grpSpPr>
        <p:sp>
          <p:nvSpPr>
            <p:cNvPr id="16" name="Rectangle 15" descr="Create Workspace&#10; Does not create an Office 365 Group&#10; Workspace is only available in Power BI&#10;Group Membership&#10; Allows all kinds of user groups&#10; Security, Email enabled security, Distribution lists, Office 365 groups, individual users&#10; New Workspace roles &#10;Migration &#10; Staged migration with opt-in migration at GA&#10; Required migration post GA&#10; No support for content packs&#10;Power BI Admins&#10; Power BI Admin controls who can create workspaces&#10; APIs/Rest for managing workspaces (e.g. enumeration, recovering, assigning owners)">
              <a:extLst>
                <a:ext uri="{FF2B5EF4-FFF2-40B4-BE49-F238E27FC236}">
                  <a16:creationId xmlns:a16="http://schemas.microsoft.com/office/drawing/2014/main" id="{ECA4ADEA-8738-4FF4-9E43-955C85F69B19}"/>
                </a:ext>
              </a:extLst>
            </p:cNvPr>
            <p:cNvSpPr/>
            <p:nvPr/>
          </p:nvSpPr>
          <p:spPr>
            <a:xfrm>
              <a:off x="0" y="5155601"/>
              <a:ext cx="11242158" cy="685687"/>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CDF8D0FC-3A60-4DCA-B672-173911A9FF33}"/>
                </a:ext>
              </a:extLst>
            </p:cNvPr>
            <p:cNvSpPr txBox="1"/>
            <p:nvPr/>
          </p:nvSpPr>
          <p:spPr>
            <a:xfrm>
              <a:off x="12245588" y="2386836"/>
              <a:ext cx="11242158" cy="6856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6939" tIns="31750" rIns="177800" bIns="31750" numCol="1" spcCol="1270" anchor="t" anchorCtr="0">
              <a:noAutofit/>
            </a:bodyPr>
            <a:lstStyle/>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View content within the workspace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Segoe UI" panose="020B0502040204020203" pitchFamily="34" charset="0"/>
                  <a:cs typeface="Segoe UI" panose="020B0502040204020203" pitchFamily="34" charset="0"/>
                </a:rPr>
                <a:t>Replaces read-only workspaces</a:t>
              </a:r>
            </a:p>
          </p:txBody>
        </p:sp>
      </p:grpSp>
      <p:sp>
        <p:nvSpPr>
          <p:cNvPr id="32" name="Footer Placeholder 8">
            <a:extLst>
              <a:ext uri="{FF2B5EF4-FFF2-40B4-BE49-F238E27FC236}">
                <a16:creationId xmlns:a16="http://schemas.microsoft.com/office/drawing/2014/main" id="{4E329FC9-DBCB-4240-B0DA-669C4A7CC8E8}"/>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54621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Power BI Apps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pic>
        <p:nvPicPr>
          <p:cNvPr id="2" name="Picture 1" descr="Screenshot of Apps setup page">
            <a:extLst>
              <a:ext uri="{FF2B5EF4-FFF2-40B4-BE49-F238E27FC236}">
                <a16:creationId xmlns:a16="http://schemas.microsoft.com/office/drawing/2014/main" id="{A5069AE2-4C4C-499B-A731-7A2DD4430B6E}"/>
              </a:ext>
            </a:extLst>
          </p:cNvPr>
          <p:cNvPicPr>
            <a:picLocks noChangeAspect="1"/>
          </p:cNvPicPr>
          <p:nvPr/>
        </p:nvPicPr>
        <p:blipFill>
          <a:blip r:embed="rId3"/>
          <a:stretch>
            <a:fillRect/>
          </a:stretch>
        </p:blipFill>
        <p:spPr>
          <a:xfrm>
            <a:off x="966440" y="1792750"/>
            <a:ext cx="8129780" cy="4680051"/>
          </a:xfrm>
          <a:prstGeom prst="rect">
            <a:avLst/>
          </a:prstGeom>
        </p:spPr>
      </p:pic>
      <p:sp>
        <p:nvSpPr>
          <p:cNvPr id="8" name="Footer Placeholder 8">
            <a:extLst>
              <a:ext uri="{FF2B5EF4-FFF2-40B4-BE49-F238E27FC236}">
                <a16:creationId xmlns:a16="http://schemas.microsoft.com/office/drawing/2014/main" id="{968C45B3-B2B3-4DA5-9E36-4CCE627BC050}"/>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6" name="Picture 5" descr="Screenshot that shows Power BI Service content">
            <a:extLst>
              <a:ext uri="{FF2B5EF4-FFF2-40B4-BE49-F238E27FC236}">
                <a16:creationId xmlns:a16="http://schemas.microsoft.com/office/drawing/2014/main" id="{319F33C4-5D55-4E90-AA65-3C9FD304D9BE}"/>
              </a:ext>
            </a:extLst>
          </p:cNvPr>
          <p:cNvPicPr>
            <a:picLocks noChangeAspect="1"/>
          </p:cNvPicPr>
          <p:nvPr/>
        </p:nvPicPr>
        <p:blipFill>
          <a:blip r:embed="rId4"/>
          <a:stretch>
            <a:fillRect/>
          </a:stretch>
        </p:blipFill>
        <p:spPr>
          <a:xfrm>
            <a:off x="2028093" y="4487481"/>
            <a:ext cx="9947031" cy="1985320"/>
          </a:xfrm>
          <a:prstGeom prst="rect">
            <a:avLst/>
          </a:prstGeom>
        </p:spPr>
      </p:pic>
    </p:spTree>
    <p:extLst>
      <p:ext uri="{BB962C8B-B14F-4D97-AF65-F5344CB8AC3E}">
        <p14:creationId xmlns:p14="http://schemas.microsoft.com/office/powerpoint/2010/main" val="24969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dirty="0"/>
              <a:t>Demo</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Introduction to Power BI</a:t>
            </a:r>
          </a:p>
        </p:txBody>
      </p:sp>
      <p:sp>
        <p:nvSpPr>
          <p:cNvPr id="7" name="Footer Placeholder 8">
            <a:extLst>
              <a:ext uri="{FF2B5EF4-FFF2-40B4-BE49-F238E27FC236}">
                <a16:creationId xmlns:a16="http://schemas.microsoft.com/office/drawing/2014/main" id="{94F2B463-02BD-4ACC-95DE-E91F4BCD414F}"/>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231039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Sharing</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9CB33CC4-80A9-4AB6-908C-D4C362DD6373}"/>
              </a:ext>
            </a:extLst>
          </p:cNvPr>
          <p:cNvSpPr txBox="1">
            <a:spLocks/>
          </p:cNvSpPr>
          <p:nvPr/>
        </p:nvSpPr>
        <p:spPr>
          <a:xfrm>
            <a:off x="331628" y="1996349"/>
            <a:ext cx="7243767" cy="3646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Can share Reports and Dashboards</a:t>
            </a:r>
          </a:p>
          <a:p>
            <a:pPr marL="114300" lvl="1" indent="0" defTabSz="914367">
              <a:buNone/>
              <a:defRPr/>
            </a:pPr>
            <a:endParaRPr lang="en-US" dirty="0">
              <a:solidFill>
                <a:srgbClr val="1A1A1A"/>
              </a:solidFill>
              <a:latin typeface="Segoe UI" panose="020B0502040204020203" pitchFamily="34" charset="0"/>
              <a:cs typeface="Segoe UI" panose="020B0502040204020203" pitchFamily="34" charset="0"/>
            </a:endParaRP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Share can be to external users by way of Azure AD B2B and B2C</a:t>
            </a:r>
          </a:p>
          <a:p>
            <a:pPr marL="114300" lvl="1" indent="0" defTabSz="914367">
              <a:buNone/>
              <a:defRPr/>
            </a:pPr>
            <a:endParaRPr lang="en-US" dirty="0">
              <a:solidFill>
                <a:srgbClr val="1A1A1A"/>
              </a:solidFill>
              <a:latin typeface="Segoe UI" panose="020B0502040204020203" pitchFamily="34" charset="0"/>
              <a:cs typeface="Segoe UI" panose="020B0502040204020203" pitchFamily="34" charset="0"/>
            </a:endParaRP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Sharing to external users can be disabled in Tenant settings</a:t>
            </a:r>
          </a:p>
          <a:p>
            <a:pPr marL="114300" lvl="1" indent="0" defTabSz="914367">
              <a:buNone/>
              <a:defRPr/>
            </a:pPr>
            <a:endParaRPr lang="en-US" dirty="0">
              <a:solidFill>
                <a:srgbClr val="1A1A1A"/>
              </a:solidFill>
              <a:latin typeface="Segoe UI" panose="020B0502040204020203" pitchFamily="34" charset="0"/>
              <a:cs typeface="Segoe UI" panose="020B0502040204020203" pitchFamily="34" charset="0"/>
            </a:endParaRP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Access can be revoked by content owner</a:t>
            </a:r>
          </a:p>
        </p:txBody>
      </p:sp>
      <p:sp>
        <p:nvSpPr>
          <p:cNvPr id="9" name="Footer Placeholder 8">
            <a:extLst>
              <a:ext uri="{FF2B5EF4-FFF2-40B4-BE49-F238E27FC236}">
                <a16:creationId xmlns:a16="http://schemas.microsoft.com/office/drawing/2014/main" id="{35FE2777-7FEC-4A61-A048-6C3494B36DF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3" name="Picture 2" descr="Shows how to send a link and share content with other people">
            <a:extLst>
              <a:ext uri="{FF2B5EF4-FFF2-40B4-BE49-F238E27FC236}">
                <a16:creationId xmlns:a16="http://schemas.microsoft.com/office/drawing/2014/main" id="{A095C196-FECF-4467-954D-CD9F66E3D660}"/>
              </a:ext>
            </a:extLst>
          </p:cNvPr>
          <p:cNvPicPr>
            <a:picLocks noChangeAspect="1"/>
          </p:cNvPicPr>
          <p:nvPr/>
        </p:nvPicPr>
        <p:blipFill>
          <a:blip r:embed="rId3"/>
          <a:stretch>
            <a:fillRect/>
          </a:stretch>
        </p:blipFill>
        <p:spPr>
          <a:xfrm>
            <a:off x="8036312" y="1996349"/>
            <a:ext cx="3078344" cy="4078149"/>
          </a:xfrm>
          <a:prstGeom prst="rect">
            <a:avLst/>
          </a:prstGeom>
          <a:ln>
            <a:solidFill>
              <a:schemeClr val="tx1"/>
            </a:solidFill>
          </a:ln>
        </p:spPr>
      </p:pic>
    </p:spTree>
    <p:extLst>
      <p:ext uri="{BB962C8B-B14F-4D97-AF65-F5344CB8AC3E}">
        <p14:creationId xmlns:p14="http://schemas.microsoft.com/office/powerpoint/2010/main" val="2121142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Publish to Web</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98E4E3E8-AABB-42EC-97D4-25DCCF49601A}"/>
              </a:ext>
            </a:extLst>
          </p:cNvPr>
          <p:cNvSpPr txBox="1">
            <a:spLocks/>
          </p:cNvSpPr>
          <p:nvPr/>
        </p:nvSpPr>
        <p:spPr>
          <a:xfrm>
            <a:off x="0" y="2135996"/>
            <a:ext cx="7318787" cy="504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Generates Embed code</a:t>
            </a:r>
          </a:p>
        </p:txBody>
      </p:sp>
      <p:sp>
        <p:nvSpPr>
          <p:cNvPr id="8" name="Rectangle 7">
            <a:extLst>
              <a:ext uri="{FF2B5EF4-FFF2-40B4-BE49-F238E27FC236}">
                <a16:creationId xmlns:a16="http://schemas.microsoft.com/office/drawing/2014/main" id="{4D3F6322-CD7F-411E-9D14-119A11126C98}"/>
              </a:ext>
            </a:extLst>
          </p:cNvPr>
          <p:cNvSpPr/>
          <p:nvPr/>
        </p:nvSpPr>
        <p:spPr bwMode="auto">
          <a:xfrm>
            <a:off x="8497229" y="1827217"/>
            <a:ext cx="2856146" cy="1005193"/>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Covered in more depth later</a:t>
            </a:r>
          </a:p>
        </p:txBody>
      </p:sp>
      <p:pic>
        <p:nvPicPr>
          <p:cNvPr id="12" name="Picture 11" descr="Screen capture of a report, in this example Earning Release Q3, that is embedded in a website without any security or authentication.">
            <a:extLst>
              <a:ext uri="{FF2B5EF4-FFF2-40B4-BE49-F238E27FC236}">
                <a16:creationId xmlns:a16="http://schemas.microsoft.com/office/drawing/2014/main" id="{D5D69EB3-6A1B-4647-80EC-44B75318BB33}"/>
              </a:ext>
            </a:extLst>
          </p:cNvPr>
          <p:cNvPicPr>
            <a:picLocks noChangeAspect="1"/>
          </p:cNvPicPr>
          <p:nvPr/>
        </p:nvPicPr>
        <p:blipFill>
          <a:blip r:embed="rId3"/>
          <a:stretch>
            <a:fillRect/>
          </a:stretch>
        </p:blipFill>
        <p:spPr>
          <a:xfrm>
            <a:off x="7536152" y="3095436"/>
            <a:ext cx="4570005" cy="3541584"/>
          </a:xfrm>
          <a:prstGeom prst="rect">
            <a:avLst/>
          </a:prstGeom>
        </p:spPr>
      </p:pic>
      <p:pic>
        <p:nvPicPr>
          <p:cNvPr id="3" name="Picture 2" descr="Screenshot that shows steps to publish a report to the web">
            <a:extLst>
              <a:ext uri="{FF2B5EF4-FFF2-40B4-BE49-F238E27FC236}">
                <a16:creationId xmlns:a16="http://schemas.microsoft.com/office/drawing/2014/main" id="{9BD06C53-1F7A-4B7B-8B2E-D318F2FBA971}"/>
              </a:ext>
            </a:extLst>
          </p:cNvPr>
          <p:cNvPicPr>
            <a:picLocks noChangeAspect="1"/>
          </p:cNvPicPr>
          <p:nvPr/>
        </p:nvPicPr>
        <p:blipFill>
          <a:blip r:embed="rId4"/>
          <a:stretch>
            <a:fillRect/>
          </a:stretch>
        </p:blipFill>
        <p:spPr>
          <a:xfrm>
            <a:off x="230460" y="3429000"/>
            <a:ext cx="3836018" cy="1174849"/>
          </a:xfrm>
          <a:prstGeom prst="rect">
            <a:avLst/>
          </a:prstGeom>
        </p:spPr>
      </p:pic>
      <p:sp>
        <p:nvSpPr>
          <p:cNvPr id="13" name="Footer Placeholder 8">
            <a:extLst>
              <a:ext uri="{FF2B5EF4-FFF2-40B4-BE49-F238E27FC236}">
                <a16:creationId xmlns:a16="http://schemas.microsoft.com/office/drawing/2014/main" id="{BD6269D3-4CFF-4F61-9E9B-C35523197EC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11" name="Picture 10" descr="Screen capture pop up Success! Link that can be sent via email and the HTML code to be embeded in a webpage">
            <a:extLst>
              <a:ext uri="{FF2B5EF4-FFF2-40B4-BE49-F238E27FC236}">
                <a16:creationId xmlns:a16="http://schemas.microsoft.com/office/drawing/2014/main" id="{89EBFB01-ADB3-47D7-A6D6-A82D9C5B77E6}"/>
              </a:ext>
            </a:extLst>
          </p:cNvPr>
          <p:cNvPicPr>
            <a:picLocks noChangeAspect="1"/>
          </p:cNvPicPr>
          <p:nvPr/>
        </p:nvPicPr>
        <p:blipFill>
          <a:blip r:embed="rId5"/>
          <a:stretch>
            <a:fillRect/>
          </a:stretch>
        </p:blipFill>
        <p:spPr>
          <a:xfrm>
            <a:off x="3192456" y="3999571"/>
            <a:ext cx="4126331" cy="2637449"/>
          </a:xfrm>
          <a:prstGeom prst="rect">
            <a:avLst/>
          </a:prstGeom>
        </p:spPr>
      </p:pic>
      <p:sp>
        <p:nvSpPr>
          <p:cNvPr id="10" name="Text Placeholder 5">
            <a:extLst>
              <a:ext uri="{FF2B5EF4-FFF2-40B4-BE49-F238E27FC236}">
                <a16:creationId xmlns:a16="http://schemas.microsoft.com/office/drawing/2014/main" id="{ADA0B6E7-ECA4-4A27-9690-368EE35B9232}"/>
              </a:ext>
            </a:extLst>
          </p:cNvPr>
          <p:cNvSpPr txBox="1">
            <a:spLocks/>
          </p:cNvSpPr>
          <p:nvPr/>
        </p:nvSpPr>
        <p:spPr>
          <a:xfrm>
            <a:off x="0" y="2564323"/>
            <a:ext cx="7318787" cy="504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No authentication required (not secure!!!)</a:t>
            </a:r>
          </a:p>
        </p:txBody>
      </p:sp>
      <p:sp>
        <p:nvSpPr>
          <p:cNvPr id="14" name="Text Placeholder 5">
            <a:extLst>
              <a:ext uri="{FF2B5EF4-FFF2-40B4-BE49-F238E27FC236}">
                <a16:creationId xmlns:a16="http://schemas.microsoft.com/office/drawing/2014/main" id="{656F76BA-331E-4EAB-AEAE-66135D0095E4}"/>
              </a:ext>
            </a:extLst>
          </p:cNvPr>
          <p:cNvSpPr txBox="1">
            <a:spLocks/>
          </p:cNvSpPr>
          <p:nvPr/>
        </p:nvSpPr>
        <p:spPr>
          <a:xfrm>
            <a:off x="-1" y="2985154"/>
            <a:ext cx="7318787" cy="3878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Great for Public Relations!</a:t>
            </a:r>
          </a:p>
          <a:p>
            <a:endParaRPr lang="en-US" dirty="0"/>
          </a:p>
        </p:txBody>
      </p:sp>
    </p:spTree>
    <p:extLst>
      <p:ext uri="{BB962C8B-B14F-4D97-AF65-F5344CB8AC3E}">
        <p14:creationId xmlns:p14="http://schemas.microsoft.com/office/powerpoint/2010/main" val="150294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err="1">
                <a:ln>
                  <a:noFill/>
                </a:ln>
                <a:effectLst/>
                <a:uLnTx/>
                <a:uFillTx/>
                <a:latin typeface="Segoe UI" panose="020B0502040204020203" pitchFamily="34" charset="0"/>
                <a:cs typeface="Segoe UI" panose="020B0502040204020203" pitchFamily="34" charset="0"/>
              </a:rPr>
              <a:t>Embeddin</a:t>
            </a:r>
            <a:r>
              <a:rPr lang="en-US" kern="0" dirty="0">
                <a:latin typeface="Segoe UI" panose="020B0502040204020203" pitchFamily="34" charset="0"/>
                <a:cs typeface="Segoe UI" panose="020B0502040204020203" pitchFamily="34" charset="0"/>
              </a:rPr>
              <a:t>g and Linking in Portals</a:t>
            </a:r>
            <a:endPar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74CFEEBB-C9F8-4F67-9C00-9985563B17D2}"/>
              </a:ext>
            </a:extLst>
          </p:cNvPr>
          <p:cNvSpPr txBox="1">
            <a:spLocks/>
          </p:cNvSpPr>
          <p:nvPr/>
        </p:nvSpPr>
        <p:spPr>
          <a:xfrm>
            <a:off x="70928" y="1855657"/>
            <a:ext cx="7457607" cy="1404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Embedding via SPO Web Part or Teams integration</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URLs to shared content can be listed in emails or on web sites</a:t>
            </a:r>
          </a:p>
        </p:txBody>
      </p:sp>
      <p:pic>
        <p:nvPicPr>
          <p:cNvPr id="8" name="Picture 4" descr="power-bi-teams-report-sm">
            <a:extLst>
              <a:ext uri="{FF2B5EF4-FFF2-40B4-BE49-F238E27FC236}">
                <a16:creationId xmlns:a16="http://schemas.microsoft.com/office/drawing/2014/main" id="{BEBC9D48-98C4-4619-A057-D29D6FA3C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708" y="3117117"/>
            <a:ext cx="6647494" cy="35199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creen capture of PowerBI report web part configuration options in Teams">
            <a:extLst>
              <a:ext uri="{FF2B5EF4-FFF2-40B4-BE49-F238E27FC236}">
                <a16:creationId xmlns:a16="http://schemas.microsoft.com/office/drawing/2014/main" id="{585FB291-8C1F-42D8-8C0A-0F0935A272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038" y="1788020"/>
            <a:ext cx="2680781" cy="384218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6703429-C459-4E93-9373-1954DE0007BC}"/>
              </a:ext>
            </a:extLst>
          </p:cNvPr>
          <p:cNvSpPr/>
          <p:nvPr/>
        </p:nvSpPr>
        <p:spPr bwMode="auto">
          <a:xfrm>
            <a:off x="8289073" y="5701990"/>
            <a:ext cx="3772479" cy="93503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ea typeface="Segoe UI" pitchFamily="34" charset="0"/>
                <a:cs typeface="Segoe UI" pitchFamily="34" charset="0"/>
              </a:rPr>
              <a:t>Will be reviewed in detail later today</a:t>
            </a:r>
          </a:p>
        </p:txBody>
      </p:sp>
      <p:sp>
        <p:nvSpPr>
          <p:cNvPr id="12" name="Footer Placeholder 8">
            <a:extLst>
              <a:ext uri="{FF2B5EF4-FFF2-40B4-BE49-F238E27FC236}">
                <a16:creationId xmlns:a16="http://schemas.microsoft.com/office/drawing/2014/main" id="{1F292B26-E62D-4237-8ABD-904B3DD65BC9}"/>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66439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Data Sensitivity Labels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C0E8B467-7757-497F-B5EC-95A8569AB570}"/>
              </a:ext>
            </a:extLst>
          </p:cNvPr>
          <p:cNvSpPr txBox="1">
            <a:spLocks/>
          </p:cNvSpPr>
          <p:nvPr/>
        </p:nvSpPr>
        <p:spPr>
          <a:xfrm>
            <a:off x="278171" y="1923011"/>
            <a:ext cx="11018838" cy="546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Power BI can integrate with Microsoft Information Protection and Microsoft Cloud App Security to provide greater control and visibility over sensitive data in Power BI</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Certain users/security groups can classify and apply sensitivity labels to their Power BI dashboards, reports, datasets, and dataflows</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All members of the organization can see those labels</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Data sensitivity labels promote data protection by making Power BI authors and consumers aware of data sensitivity</a:t>
            </a:r>
          </a:p>
          <a:p>
            <a:pPr marL="400050" lvl="1" indent="-285750" defTabSz="914367">
              <a:defRPr/>
            </a:pPr>
            <a:r>
              <a:rPr lang="en-US" dirty="0">
                <a:solidFill>
                  <a:srgbClr val="1A1A1A"/>
                </a:solidFill>
                <a:latin typeface="Segoe UI" panose="020B0502040204020203" pitchFamily="34" charset="0"/>
                <a:cs typeface="Segoe UI" panose="020B0502040204020203" pitchFamily="34" charset="0"/>
              </a:rPr>
              <a:t>Power BI data that has a data sensitivity label is exported to an Excel, PowerPoint, or PDF file and its data sensitivity label goes with it</a:t>
            </a:r>
          </a:p>
        </p:txBody>
      </p:sp>
      <p:sp>
        <p:nvSpPr>
          <p:cNvPr id="8" name="Footer Placeholder 8">
            <a:extLst>
              <a:ext uri="{FF2B5EF4-FFF2-40B4-BE49-F238E27FC236}">
                <a16:creationId xmlns:a16="http://schemas.microsoft.com/office/drawing/2014/main" id="{5632E7BB-392E-45F9-BCFF-142F34ED7137}"/>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07559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Data Privacy</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C2E70728-0C01-48FD-8541-63E061EF49D0}"/>
              </a:ext>
            </a:extLst>
          </p:cNvPr>
          <p:cNvSpPr txBox="1">
            <a:spLocks/>
          </p:cNvSpPr>
          <p:nvPr/>
        </p:nvSpPr>
        <p:spPr>
          <a:xfrm>
            <a:off x="126380" y="1813926"/>
            <a:ext cx="10928336" cy="64404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lvl="1" indent="0" defTabSz="914367">
              <a:buFont typeface="Arial" panose="020B0604020202020204" pitchFamily="34" charset="0"/>
              <a:buNone/>
              <a:defRPr/>
            </a:pPr>
            <a:r>
              <a:rPr lang="en-US" dirty="0">
                <a:solidFill>
                  <a:srgbClr val="1A1A1A"/>
                </a:solidFill>
                <a:latin typeface="Segoe UI" panose="020B0502040204020203" pitchFamily="34" charset="0"/>
                <a:cs typeface="Segoe UI" panose="020B0502040204020203" pitchFamily="34" charset="0"/>
              </a:rPr>
              <a:t>Privacy levels specify an isolation level that defines the degree that one data source will be isolated from other data sources</a:t>
            </a:r>
          </a:p>
          <a:p>
            <a:pPr marL="400050" lvl="1" indent="-285750" defTabSz="914367">
              <a:defRPr/>
            </a:pPr>
            <a:endParaRPr lang="en-US" sz="2800" dirty="0">
              <a:solidFill>
                <a:srgbClr val="1A1A1A"/>
              </a:solidFill>
            </a:endParaRPr>
          </a:p>
          <a:p>
            <a:pPr marL="400050" lvl="1" indent="-285750" defTabSz="914367">
              <a:defRPr/>
            </a:pPr>
            <a:endParaRPr lang="en-US" sz="2800" dirty="0">
              <a:solidFill>
                <a:srgbClr val="1A1A1A"/>
              </a:solidFill>
            </a:endParaRPr>
          </a:p>
        </p:txBody>
      </p:sp>
      <p:graphicFrame>
        <p:nvGraphicFramePr>
          <p:cNvPr id="8" name="Table 7" descr="3 settings with description and example data sources.&#10;1. Private data source&#10;A Private data source contains sensitive or confidential information, and the visibility of the data source may be restricted to authorized users. A private data source is completely isolated from other data sources. &#10;Facebook data, a text file containing stock awards, or a workbook containing employee review information.&#10;2. Organizational data source - An Organizational data source limits the visibility of a data source to a trusted group of people. An Organizational data source is isolated from all Public data sources; is visible to other Organizational data sources. A Microsoft Word document on an intranet SharePoint site with permissions enabled for a trusted group.&#10;3. Public data source A Public data source gives everyone visibility to the data contained in the data source. Only files, internet data sources, or workbook data can be marked Public. Free data from the Microsoft Azure Marketplace, data from a Wikipedia page, or a local file containing data copied from a public web page.">
            <a:extLst>
              <a:ext uri="{FF2B5EF4-FFF2-40B4-BE49-F238E27FC236}">
                <a16:creationId xmlns:a16="http://schemas.microsoft.com/office/drawing/2014/main" id="{5E2E92C2-1CAA-495F-8B8B-7926EB2348F2}"/>
              </a:ext>
            </a:extLst>
          </p:cNvPr>
          <p:cNvGraphicFramePr>
            <a:graphicFrameLocks noGrp="1"/>
          </p:cNvGraphicFramePr>
          <p:nvPr>
            <p:extLst>
              <p:ext uri="{D42A27DB-BD31-4B8C-83A1-F6EECF244321}">
                <p14:modId xmlns:p14="http://schemas.microsoft.com/office/powerpoint/2010/main" val="2340929893"/>
              </p:ext>
            </p:extLst>
          </p:nvPr>
        </p:nvGraphicFramePr>
        <p:xfrm>
          <a:off x="126380" y="2497491"/>
          <a:ext cx="11857463" cy="4389120"/>
        </p:xfrm>
        <a:graphic>
          <a:graphicData uri="http://schemas.openxmlformats.org/drawingml/2006/table">
            <a:tbl>
              <a:tblPr firstRow="1" bandRow="1">
                <a:tableStyleId>{17292A2E-F333-43FB-9621-5CBBE7FDCDCB}</a:tableStyleId>
              </a:tblPr>
              <a:tblGrid>
                <a:gridCol w="2815603">
                  <a:extLst>
                    <a:ext uri="{9D8B030D-6E8A-4147-A177-3AD203B41FA5}">
                      <a16:colId xmlns:a16="http://schemas.microsoft.com/office/drawing/2014/main" val="911352819"/>
                    </a:ext>
                  </a:extLst>
                </a:gridCol>
                <a:gridCol w="4525504">
                  <a:extLst>
                    <a:ext uri="{9D8B030D-6E8A-4147-A177-3AD203B41FA5}">
                      <a16:colId xmlns:a16="http://schemas.microsoft.com/office/drawing/2014/main" val="3682162578"/>
                    </a:ext>
                  </a:extLst>
                </a:gridCol>
                <a:gridCol w="4516356">
                  <a:extLst>
                    <a:ext uri="{9D8B030D-6E8A-4147-A177-3AD203B41FA5}">
                      <a16:colId xmlns:a16="http://schemas.microsoft.com/office/drawing/2014/main" val="1241843996"/>
                    </a:ext>
                  </a:extLst>
                </a:gridCol>
              </a:tblGrid>
              <a:tr h="367297">
                <a:tc>
                  <a:txBody>
                    <a:bodyPr/>
                    <a:lstStyle/>
                    <a:p>
                      <a:pPr algn="ctr"/>
                      <a:r>
                        <a:rPr lang="en-US" sz="2400" dirty="0">
                          <a:solidFill>
                            <a:schemeClr val="tx1"/>
                          </a:solidFill>
                          <a:latin typeface="Segoe UI" panose="020B0502040204020203" pitchFamily="34" charset="0"/>
                          <a:cs typeface="Segoe UI" panose="020B0502040204020203" pitchFamily="34" charset="0"/>
                        </a:rPr>
                        <a:t>Setting</a:t>
                      </a:r>
                    </a:p>
                  </a:txBody>
                  <a:tcPr>
                    <a:solidFill>
                      <a:srgbClr val="FFCC00"/>
                    </a:solidFill>
                  </a:tcPr>
                </a:tc>
                <a:tc>
                  <a:txBody>
                    <a:bodyPr/>
                    <a:lstStyle/>
                    <a:p>
                      <a:pPr algn="ctr"/>
                      <a:r>
                        <a:rPr lang="en-US" sz="2400" dirty="0">
                          <a:solidFill>
                            <a:schemeClr val="tx1"/>
                          </a:solidFill>
                          <a:latin typeface="Segoe UI" panose="020B0502040204020203" pitchFamily="34" charset="0"/>
                          <a:cs typeface="Segoe UI" panose="020B0502040204020203" pitchFamily="34" charset="0"/>
                        </a:rPr>
                        <a:t>Description</a:t>
                      </a:r>
                    </a:p>
                  </a:txBody>
                  <a:tcPr>
                    <a:solidFill>
                      <a:srgbClr val="FFCC00"/>
                    </a:solidFill>
                  </a:tcPr>
                </a:tc>
                <a:tc>
                  <a:txBody>
                    <a:bodyPr/>
                    <a:lstStyle/>
                    <a:p>
                      <a:pPr algn="ctr"/>
                      <a:r>
                        <a:rPr lang="en-US" sz="2400" dirty="0">
                          <a:solidFill>
                            <a:schemeClr val="tx1"/>
                          </a:solidFill>
                          <a:latin typeface="Segoe UI" panose="020B0502040204020203" pitchFamily="34" charset="0"/>
                          <a:cs typeface="Segoe UI" panose="020B0502040204020203" pitchFamily="34" charset="0"/>
                        </a:rPr>
                        <a:t>Example Data Sources</a:t>
                      </a:r>
                    </a:p>
                  </a:txBody>
                  <a:tcPr>
                    <a:solidFill>
                      <a:srgbClr val="FFCC00"/>
                    </a:solidFill>
                  </a:tcPr>
                </a:tc>
                <a:extLst>
                  <a:ext uri="{0D108BD9-81ED-4DB2-BD59-A6C34878D82A}">
                    <a16:rowId xmlns:a16="http://schemas.microsoft.com/office/drawing/2014/main" val="1269211590"/>
                  </a:ext>
                </a:extLst>
              </a:tr>
              <a:tr h="1175349">
                <a:tc>
                  <a:txBody>
                    <a:bodyPr/>
                    <a:lstStyle/>
                    <a:p>
                      <a:r>
                        <a:rPr lang="en-US" sz="1500" dirty="0">
                          <a:latin typeface="+mn-lt"/>
                          <a:cs typeface="Segoe UI" panose="020B0502040204020203" pitchFamily="34" charset="0"/>
                        </a:rPr>
                        <a:t>Private data source</a:t>
                      </a:r>
                    </a:p>
                  </a:txBody>
                  <a:tcPr/>
                </a:tc>
                <a:tc>
                  <a:txBody>
                    <a:bodyPr/>
                    <a:lstStyle/>
                    <a:p>
                      <a:r>
                        <a:rPr lang="en-US" sz="1500" b="0" i="0" kern="1200" dirty="0">
                          <a:solidFill>
                            <a:schemeClr val="tx1"/>
                          </a:solidFill>
                          <a:effectLst/>
                          <a:latin typeface="+mn-lt"/>
                          <a:ea typeface="+mn-ea"/>
                          <a:cs typeface="+mn-cs"/>
                        </a:rPr>
                        <a:t>A Private data source contains sensitive or confidential information, and the visibility of the data source may be restricted to authorized users. Data from a Private data source will not be folded to other sources (not even to other Private sources)</a:t>
                      </a:r>
                      <a:endParaRPr lang="en-US" sz="1500" b="0" dirty="0">
                        <a:latin typeface="+mn-lt"/>
                        <a:cs typeface="Segoe UI" panose="020B0502040204020203" pitchFamily="34" charset="0"/>
                      </a:endParaRPr>
                    </a:p>
                  </a:txBody>
                  <a:tcPr/>
                </a:tc>
                <a:tc>
                  <a:txBody>
                    <a:bodyPr/>
                    <a:lstStyle/>
                    <a:p>
                      <a:r>
                        <a:rPr lang="en-US" sz="1500" kern="1200" dirty="0">
                          <a:effectLst/>
                          <a:latin typeface="+mn-lt"/>
                          <a:cs typeface="Segoe UI" panose="020B0502040204020203" pitchFamily="34" charset="0"/>
                        </a:rPr>
                        <a:t>Facebook data, a text file containing stock awards, or a workbook containing employee review information</a:t>
                      </a:r>
                      <a:endParaRPr lang="en-US" sz="1500" dirty="0">
                        <a:latin typeface="+mn-lt"/>
                        <a:cs typeface="Segoe UI" panose="020B0502040204020203" pitchFamily="34" charset="0"/>
                      </a:endParaRPr>
                    </a:p>
                  </a:txBody>
                  <a:tcPr/>
                </a:tc>
                <a:extLst>
                  <a:ext uri="{0D108BD9-81ED-4DB2-BD59-A6C34878D82A}">
                    <a16:rowId xmlns:a16="http://schemas.microsoft.com/office/drawing/2014/main" val="3833870885"/>
                  </a:ext>
                </a:extLst>
              </a:tr>
              <a:tr h="1218014">
                <a:tc>
                  <a:txBody>
                    <a:bodyPr/>
                    <a:lstStyle/>
                    <a:p>
                      <a:r>
                        <a:rPr lang="en-US" sz="1500" dirty="0">
                          <a:latin typeface="+mn-lt"/>
                          <a:cs typeface="Segoe UI" panose="020B0502040204020203" pitchFamily="34" charset="0"/>
                        </a:rPr>
                        <a:t>Organizational data source</a:t>
                      </a:r>
                    </a:p>
                  </a:txBody>
                  <a:tcPr/>
                </a:tc>
                <a:tc>
                  <a:txBody>
                    <a:bodyPr/>
                    <a:lstStyle/>
                    <a:p>
                      <a:r>
                        <a:rPr lang="en-US" sz="1500" b="0" i="0" kern="1200" dirty="0">
                          <a:solidFill>
                            <a:schemeClr val="tx1"/>
                          </a:solidFill>
                          <a:effectLst/>
                          <a:latin typeface="+mn-lt"/>
                          <a:ea typeface="+mn-ea"/>
                          <a:cs typeface="+mn-cs"/>
                        </a:rPr>
                        <a:t>An Organizational data source limits the visibility of a data source to a trusted group of people. Data from an Organizational data source will not be folded to Public data sources, but may be folded to other Organizational data sources, as well as to Private data sources</a:t>
                      </a:r>
                      <a:endParaRPr lang="en-US" sz="1500" b="0" dirty="0">
                        <a:latin typeface="+mn-lt"/>
                        <a:cs typeface="Segoe UI" panose="020B0502040204020203" pitchFamily="34" charset="0"/>
                      </a:endParaRPr>
                    </a:p>
                  </a:txBody>
                  <a:tcPr/>
                </a:tc>
                <a:tc>
                  <a:txBody>
                    <a:bodyPr/>
                    <a:lstStyle/>
                    <a:p>
                      <a:r>
                        <a:rPr lang="en-US" sz="1500" kern="1200" dirty="0">
                          <a:effectLst/>
                          <a:latin typeface="+mn-lt"/>
                          <a:cs typeface="Segoe UI" panose="020B0502040204020203" pitchFamily="34" charset="0"/>
                        </a:rPr>
                        <a:t>A Microsoft Word document on an intranet SharePoint site with permissions enabled for a trusted group</a:t>
                      </a:r>
                      <a:endParaRPr lang="en-US" sz="1500" dirty="0">
                        <a:latin typeface="+mn-lt"/>
                        <a:cs typeface="Segoe UI" panose="020B0502040204020203" pitchFamily="34" charset="0"/>
                      </a:endParaRPr>
                    </a:p>
                  </a:txBody>
                  <a:tcPr/>
                </a:tc>
                <a:extLst>
                  <a:ext uri="{0D108BD9-81ED-4DB2-BD59-A6C34878D82A}">
                    <a16:rowId xmlns:a16="http://schemas.microsoft.com/office/drawing/2014/main" val="2267731941"/>
                  </a:ext>
                </a:extLst>
              </a:tr>
              <a:tr h="1171539">
                <a:tc>
                  <a:txBody>
                    <a:bodyPr/>
                    <a:lstStyle/>
                    <a:p>
                      <a:r>
                        <a:rPr lang="en-US" sz="1500" dirty="0">
                          <a:latin typeface="+mn-lt"/>
                          <a:cs typeface="Segoe UI" panose="020B0502040204020203" pitchFamily="34" charset="0"/>
                        </a:rPr>
                        <a:t>Public data source</a:t>
                      </a:r>
                    </a:p>
                  </a:txBody>
                  <a:tcPr/>
                </a:tc>
                <a:tc>
                  <a:txBody>
                    <a:bodyPr/>
                    <a:lstStyle/>
                    <a:p>
                      <a:r>
                        <a:rPr lang="en-US" sz="1500" b="0" kern="1200" dirty="0">
                          <a:effectLst/>
                          <a:latin typeface="+mn-lt"/>
                          <a:cs typeface="Segoe UI" panose="020B0502040204020203" pitchFamily="34" charset="0"/>
                        </a:rPr>
                        <a:t>A Public data source gives everyone visibility to the data contained in the data source. Only files, internet data sources, or workbook data can be marked Public. </a:t>
                      </a:r>
                      <a:r>
                        <a:rPr lang="en-US" sz="1500" b="0" i="0" kern="1200" dirty="0">
                          <a:solidFill>
                            <a:schemeClr val="tx1"/>
                          </a:solidFill>
                          <a:effectLst/>
                          <a:latin typeface="+mn-lt"/>
                          <a:ea typeface="+mn-ea"/>
                          <a:cs typeface="+mn-cs"/>
                        </a:rPr>
                        <a:t>Data from a Public data source may be freely folded to other sources</a:t>
                      </a:r>
                      <a:endParaRPr lang="en-US" sz="1500" b="0" dirty="0">
                        <a:latin typeface="+mn-lt"/>
                        <a:cs typeface="Segoe UI" panose="020B0502040204020203" pitchFamily="34" charset="0"/>
                      </a:endParaRPr>
                    </a:p>
                  </a:txBody>
                  <a:tcPr/>
                </a:tc>
                <a:tc>
                  <a:txBody>
                    <a:bodyPr/>
                    <a:lstStyle/>
                    <a:p>
                      <a:r>
                        <a:rPr lang="en-US" sz="1500" kern="1200" dirty="0">
                          <a:effectLst/>
                          <a:latin typeface="+mn-lt"/>
                          <a:cs typeface="Segoe UI" panose="020B0502040204020203" pitchFamily="34" charset="0"/>
                        </a:rPr>
                        <a:t>Free data from the Microsoft Azure Marketplace, data from a Wikipedia page, or a local file containing data copied from a public web page</a:t>
                      </a:r>
                      <a:endParaRPr lang="en-US" sz="1500" dirty="0">
                        <a:latin typeface="+mn-lt"/>
                        <a:cs typeface="Segoe UI" panose="020B0502040204020203" pitchFamily="34" charset="0"/>
                      </a:endParaRPr>
                    </a:p>
                  </a:txBody>
                  <a:tcPr/>
                </a:tc>
                <a:extLst>
                  <a:ext uri="{0D108BD9-81ED-4DB2-BD59-A6C34878D82A}">
                    <a16:rowId xmlns:a16="http://schemas.microsoft.com/office/drawing/2014/main" val="1827592381"/>
                  </a:ext>
                </a:extLst>
              </a:tr>
            </a:tbl>
          </a:graphicData>
        </a:graphic>
      </p:graphicFrame>
      <p:sp>
        <p:nvSpPr>
          <p:cNvPr id="9" name="Footer Placeholder 8">
            <a:extLst>
              <a:ext uri="{FF2B5EF4-FFF2-40B4-BE49-F238E27FC236}">
                <a16:creationId xmlns:a16="http://schemas.microsoft.com/office/drawing/2014/main" id="{26BA6604-17ED-489F-8E2B-DEFF12D461D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87555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dirty="0"/>
              <a:t>Demo</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Collaboration and Sharing</a:t>
            </a:r>
          </a:p>
        </p:txBody>
      </p:sp>
      <p:sp>
        <p:nvSpPr>
          <p:cNvPr id="6" name="Footer Placeholder 8">
            <a:extLst>
              <a:ext uri="{FF2B5EF4-FFF2-40B4-BE49-F238E27FC236}">
                <a16:creationId xmlns:a16="http://schemas.microsoft.com/office/drawing/2014/main" id="{03AA11AC-47D2-48C2-AE72-1D570504D850}"/>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44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897987" cy="2194603"/>
          </a:xfrm>
        </p:spPr>
        <p:txBody>
          <a:bodyPr/>
          <a:lstStyle/>
          <a:p>
            <a:r>
              <a:rPr lang="en-US" dirty="0"/>
              <a:t>Usage Monitoring and Auditing</a:t>
            </a:r>
          </a:p>
        </p:txBody>
      </p:sp>
      <p:sp>
        <p:nvSpPr>
          <p:cNvPr id="6" name="Footer Placeholder 8">
            <a:extLst>
              <a:ext uri="{FF2B5EF4-FFF2-40B4-BE49-F238E27FC236}">
                <a16:creationId xmlns:a16="http://schemas.microsoft.com/office/drawing/2014/main" id="{7A1F0DE9-AA3C-42C3-AE7A-EE8DB55B19D7}"/>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10899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Admin Portal – Usage Metrics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TextBox 1">
            <a:extLst>
              <a:ext uri="{FF2B5EF4-FFF2-40B4-BE49-F238E27FC236}">
                <a16:creationId xmlns:a16="http://schemas.microsoft.com/office/drawing/2014/main" id="{2CFEAB13-132E-4DF2-9549-B4DAF11A728B}"/>
              </a:ext>
            </a:extLst>
          </p:cNvPr>
          <p:cNvSpPr txBox="1"/>
          <p:nvPr/>
        </p:nvSpPr>
        <p:spPr>
          <a:xfrm>
            <a:off x="279362" y="1896515"/>
            <a:ext cx="4346691" cy="4081117"/>
          </a:xfrm>
          <a:prstGeom prst="rect">
            <a:avLst/>
          </a:prstGeom>
          <a:noFill/>
        </p:spPr>
        <p:txBody>
          <a:bodyPr wrap="square" rtlCol="0">
            <a:spAutoFit/>
          </a:bodyPr>
          <a:lstStyle/>
          <a:p>
            <a:pPr marL="400050" lvl="1" indent="-285750" defTabSz="914367">
              <a:spcBef>
                <a:spcPct val="20000"/>
              </a:spcBef>
              <a:buSzPct val="90000"/>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Some of the information on there is useless (</a:t>
            </a:r>
            <a:r>
              <a:rPr lang="en-US" sz="2400" dirty="0" err="1">
                <a:solidFill>
                  <a:srgbClr val="1A1A1A"/>
                </a:solidFill>
                <a:latin typeface="Segoe UI" panose="020B0502040204020203" pitchFamily="34" charset="0"/>
                <a:cs typeface="Segoe UI" panose="020B0502040204020203" pitchFamily="34" charset="0"/>
              </a:rPr>
              <a:t>eg.</a:t>
            </a:r>
            <a:r>
              <a:rPr lang="en-US" sz="2400" dirty="0">
                <a:solidFill>
                  <a:srgbClr val="1A1A1A"/>
                </a:solidFill>
                <a:latin typeface="Segoe UI" panose="020B0502040204020203" pitchFamily="34" charset="0"/>
                <a:cs typeface="Segoe UI" panose="020B0502040204020203" pitchFamily="34" charset="0"/>
              </a:rPr>
              <a:t> “packages”)</a:t>
            </a:r>
          </a:p>
          <a:p>
            <a:pPr marL="400050" lvl="1" indent="-285750" defTabSz="914367">
              <a:spcBef>
                <a:spcPct val="20000"/>
              </a:spcBef>
              <a:buSzPct val="90000"/>
              <a:buFont typeface="Arial" panose="020B0604020202020204" pitchFamily="34" charset="0"/>
              <a:buChar char="•"/>
              <a:defRPr/>
            </a:pPr>
            <a:endParaRPr lang="en-US" sz="2400" dirty="0">
              <a:solidFill>
                <a:srgbClr val="1A1A1A"/>
              </a:solidFill>
              <a:latin typeface="Segoe UI" panose="020B0502040204020203" pitchFamily="34" charset="0"/>
              <a:cs typeface="Segoe UI" panose="020B0502040204020203" pitchFamily="34" charset="0"/>
            </a:endParaRPr>
          </a:p>
          <a:p>
            <a:pPr marL="400050" lvl="1" indent="-285750" defTabSz="914367">
              <a:spcBef>
                <a:spcPct val="20000"/>
              </a:spcBef>
              <a:buSzPct val="90000"/>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Not usage by month, but most active report/dashboard creators</a:t>
            </a:r>
          </a:p>
          <a:p>
            <a:pPr marL="400050" lvl="1" indent="-285750" defTabSz="914367">
              <a:spcBef>
                <a:spcPct val="20000"/>
              </a:spcBef>
              <a:buSzPct val="90000"/>
              <a:buFont typeface="Arial" panose="020B0604020202020204" pitchFamily="34" charset="0"/>
              <a:buChar char="•"/>
              <a:defRPr/>
            </a:pPr>
            <a:endParaRPr lang="en-US" sz="2400" dirty="0">
              <a:solidFill>
                <a:srgbClr val="1A1A1A"/>
              </a:solidFill>
              <a:latin typeface="Segoe UI" panose="020B0502040204020203" pitchFamily="34" charset="0"/>
              <a:cs typeface="Segoe UI" panose="020B0502040204020203" pitchFamily="34" charset="0"/>
            </a:endParaRPr>
          </a:p>
          <a:p>
            <a:pPr marL="400050" lvl="1" indent="-285750" defTabSz="914367">
              <a:spcBef>
                <a:spcPct val="20000"/>
              </a:spcBef>
              <a:buSzPct val="90000"/>
              <a:buFont typeface="Arial" panose="020B0604020202020204" pitchFamily="34" charset="0"/>
              <a:buChar char="•"/>
              <a:defRPr/>
            </a:pPr>
            <a:r>
              <a:rPr lang="en-US" sz="2400" dirty="0">
                <a:solidFill>
                  <a:srgbClr val="1A1A1A"/>
                </a:solidFill>
                <a:latin typeface="Segoe UI" panose="020B0502040204020203" pitchFamily="34" charset="0"/>
                <a:cs typeface="Segoe UI" panose="020B0502040204020203" pitchFamily="34" charset="0"/>
              </a:rPr>
              <a:t>New admin usage metrics are constantly released</a:t>
            </a:r>
          </a:p>
        </p:txBody>
      </p:sp>
      <p:pic>
        <p:nvPicPr>
          <p:cNvPr id="3" name="Picture 2" descr="Screen Capture of Admin portal, user metrics blade is selected. Displayed the following visuals LTR: Number of User Dashboards - 965; Number of User Reports: 2083; Number of User Datasets: 1658; Column chart green columns of Most Consumed Dashboards by Users; Square Area chart of Most Consumed Packages by Users">
            <a:extLst>
              <a:ext uri="{FF2B5EF4-FFF2-40B4-BE49-F238E27FC236}">
                <a16:creationId xmlns:a16="http://schemas.microsoft.com/office/drawing/2014/main" id="{846D7CD5-4921-41D9-9D97-2DF4B77DF76D}"/>
              </a:ext>
            </a:extLst>
          </p:cNvPr>
          <p:cNvPicPr>
            <a:picLocks noChangeAspect="1"/>
          </p:cNvPicPr>
          <p:nvPr/>
        </p:nvPicPr>
        <p:blipFill>
          <a:blip r:embed="rId3"/>
          <a:stretch>
            <a:fillRect/>
          </a:stretch>
        </p:blipFill>
        <p:spPr>
          <a:xfrm>
            <a:off x="4969572" y="1814739"/>
            <a:ext cx="6387823" cy="4463321"/>
          </a:xfrm>
          <a:prstGeom prst="rect">
            <a:avLst/>
          </a:prstGeom>
          <a:ln>
            <a:solidFill>
              <a:schemeClr val="tx1"/>
            </a:solidFill>
          </a:ln>
        </p:spPr>
      </p:pic>
      <p:sp>
        <p:nvSpPr>
          <p:cNvPr id="8" name="Footer Placeholder 8">
            <a:extLst>
              <a:ext uri="{FF2B5EF4-FFF2-40B4-BE49-F238E27FC236}">
                <a16:creationId xmlns:a16="http://schemas.microsoft.com/office/drawing/2014/main" id="{1F7247D5-C478-4073-B777-26C2BC9FE99B}"/>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72034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Usage Metrics for Dashboards &amp; Reports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TextBox 1">
            <a:extLst>
              <a:ext uri="{FF2B5EF4-FFF2-40B4-BE49-F238E27FC236}">
                <a16:creationId xmlns:a16="http://schemas.microsoft.com/office/drawing/2014/main" id="{093ABA40-2E4A-4276-B674-80FA292F0809}"/>
              </a:ext>
            </a:extLst>
          </p:cNvPr>
          <p:cNvSpPr txBox="1"/>
          <p:nvPr/>
        </p:nvSpPr>
        <p:spPr>
          <a:xfrm>
            <a:off x="331401" y="1947130"/>
            <a:ext cx="3440004" cy="4524315"/>
          </a:xfrm>
          <a:prstGeom prst="rect">
            <a:avLst/>
          </a:prstGeom>
          <a:noFill/>
        </p:spPr>
        <p:txBody>
          <a:bodyPr wrap="square" rtlCol="0">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panose="020B0502040204020203" pitchFamily="34" charset="0"/>
                <a:cs typeface="Segoe UI" panose="020B0502040204020203" pitchFamily="34" charset="0"/>
              </a:rPr>
              <a:t>Ability to see usage of individual dashboards and reports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srgbClr val="1A1A1A"/>
              </a:solidFill>
              <a:latin typeface="Segoe UI" panose="020B0502040204020203" pitchFamily="34" charset="0"/>
              <a:cs typeface="Segoe UI" panose="020B0502040204020203" pitchFamily="34" charset="0"/>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panose="020B0502040204020203" pitchFamily="34" charset="0"/>
                <a:cs typeface="Segoe UI" panose="020B0502040204020203" pitchFamily="34" charset="0"/>
              </a:rPr>
              <a:t>May differ from audit log numbers due to how it is collected</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srgbClr val="1A1A1A"/>
              </a:solidFill>
              <a:latin typeface="Segoe UI" panose="020B0502040204020203" pitchFamily="34" charset="0"/>
              <a:cs typeface="Segoe UI" panose="020B0502040204020203" pitchFamily="34" charset="0"/>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panose="020B0502040204020203" pitchFamily="34" charset="0"/>
                <a:cs typeface="Segoe UI" panose="020B0502040204020203" pitchFamily="34" charset="0"/>
              </a:rPr>
              <a:t>Can create reports with underlying dataset</a:t>
            </a:r>
          </a:p>
        </p:txBody>
      </p:sp>
      <p:sp>
        <p:nvSpPr>
          <p:cNvPr id="8" name="Footer Placeholder 8">
            <a:extLst>
              <a:ext uri="{FF2B5EF4-FFF2-40B4-BE49-F238E27FC236}">
                <a16:creationId xmlns:a16="http://schemas.microsoft.com/office/drawing/2014/main" id="{68360516-28A2-4CD0-8990-EEE6DAF26887}"/>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6" name="Picture 5">
            <a:extLst>
              <a:ext uri="{FF2B5EF4-FFF2-40B4-BE49-F238E27FC236}">
                <a16:creationId xmlns:a16="http://schemas.microsoft.com/office/drawing/2014/main" id="{5B95FA03-C02E-4720-ACE9-75F6AB61B0BC}"/>
              </a:ext>
            </a:extLst>
          </p:cNvPr>
          <p:cNvPicPr>
            <a:picLocks noChangeAspect="1"/>
          </p:cNvPicPr>
          <p:nvPr/>
        </p:nvPicPr>
        <p:blipFill>
          <a:blip r:embed="rId3"/>
          <a:stretch>
            <a:fillRect/>
          </a:stretch>
        </p:blipFill>
        <p:spPr>
          <a:xfrm>
            <a:off x="4311861" y="2110268"/>
            <a:ext cx="6839301" cy="3886400"/>
          </a:xfrm>
          <a:prstGeom prst="rect">
            <a:avLst/>
          </a:prstGeom>
          <a:ln>
            <a:solidFill>
              <a:schemeClr val="tx1"/>
            </a:solidFill>
          </a:ln>
        </p:spPr>
      </p:pic>
    </p:spTree>
    <p:extLst>
      <p:ext uri="{BB962C8B-B14F-4D97-AF65-F5344CB8AC3E}">
        <p14:creationId xmlns:p14="http://schemas.microsoft.com/office/powerpoint/2010/main" val="98789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249043" y="162174"/>
            <a:ext cx="11235600" cy="694800"/>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Usage Metrics for Dashboards &amp; Reports – New Version</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TextBox 1">
            <a:extLst>
              <a:ext uri="{FF2B5EF4-FFF2-40B4-BE49-F238E27FC236}">
                <a16:creationId xmlns:a16="http://schemas.microsoft.com/office/drawing/2014/main" id="{1E913E63-0566-4A00-B349-F884F6F356B4}"/>
              </a:ext>
            </a:extLst>
          </p:cNvPr>
          <p:cNvSpPr txBox="1"/>
          <p:nvPr/>
        </p:nvSpPr>
        <p:spPr>
          <a:xfrm>
            <a:off x="121040" y="2167771"/>
            <a:ext cx="4428658" cy="4401205"/>
          </a:xfrm>
          <a:prstGeom prst="rect">
            <a:avLst/>
          </a:prstGeom>
          <a:noFill/>
        </p:spPr>
        <p:txBody>
          <a:bodyPr wrap="square" rtlCol="0">
            <a:spAutoFit/>
          </a:bodyPr>
          <a:lstStyle/>
          <a:p>
            <a:pPr marL="285750" indent="-285750" defTabSz="914367">
              <a:buFont typeface="Arial" panose="020B0604020202020204" pitchFamily="34" charset="0"/>
              <a:buChar char="•"/>
              <a:defRPr/>
            </a:pPr>
            <a:r>
              <a:rPr lang="en-US" sz="2000" dirty="0">
                <a:solidFill>
                  <a:srgbClr val="1A1A1A"/>
                </a:solidFill>
                <a:latin typeface="Segoe UI" panose="020B0502040204020203" pitchFamily="34" charset="0"/>
                <a:cs typeface="Segoe UI" panose="020B0502040204020203" pitchFamily="34" charset="0"/>
              </a:rPr>
              <a:t>Will only be available in v2 workspaces</a:t>
            </a:r>
          </a:p>
          <a:p>
            <a:pPr defTabSz="914367">
              <a:defRPr/>
            </a:pPr>
            <a:endParaRPr lang="en-US" sz="2000" dirty="0">
              <a:solidFill>
                <a:srgbClr val="1A1A1A"/>
              </a:solidFill>
              <a:latin typeface="Segoe UI" panose="020B0502040204020203" pitchFamily="34" charset="0"/>
              <a:cs typeface="Segoe UI" panose="020B0502040204020203" pitchFamily="34" charset="0"/>
            </a:endParaRPr>
          </a:p>
          <a:p>
            <a:pPr marL="285750" indent="-285750" defTabSz="914367">
              <a:buFont typeface="Arial" panose="020B0604020202020204" pitchFamily="34" charset="0"/>
              <a:buChar char="•"/>
              <a:defRPr/>
            </a:pPr>
            <a:r>
              <a:rPr lang="en-US" sz="2000" dirty="0">
                <a:solidFill>
                  <a:srgbClr val="1A1A1A"/>
                </a:solidFill>
                <a:latin typeface="Segoe UI" panose="020B0502040204020203" pitchFamily="34" charset="0"/>
                <a:cs typeface="Segoe UI" panose="020B0502040204020203" pitchFamily="34" charset="0"/>
              </a:rPr>
              <a:t>Will contain basic perf numbers for reports</a:t>
            </a:r>
          </a:p>
          <a:p>
            <a:pPr defTabSz="914367">
              <a:defRPr/>
            </a:pPr>
            <a:endParaRPr lang="en-US" sz="2000" dirty="0">
              <a:solidFill>
                <a:srgbClr val="1A1A1A"/>
              </a:solidFill>
              <a:latin typeface="Segoe UI" panose="020B0502040204020203" pitchFamily="34" charset="0"/>
              <a:cs typeface="Segoe UI" panose="020B0502040204020203" pitchFamily="34" charset="0"/>
            </a:endParaRPr>
          </a:p>
          <a:p>
            <a:pPr marL="285750" indent="-285750" defTabSz="914367">
              <a:buFont typeface="Arial" panose="020B0604020202020204" pitchFamily="34" charset="0"/>
              <a:buChar char="•"/>
              <a:defRPr/>
            </a:pPr>
            <a:r>
              <a:rPr lang="en-US" sz="2000" dirty="0">
                <a:solidFill>
                  <a:srgbClr val="1A1A1A"/>
                </a:solidFill>
                <a:latin typeface="Segoe UI" panose="020B0502040204020203" pitchFamily="34" charset="0"/>
                <a:cs typeface="Segoe UI" panose="020B0502040204020203" pitchFamily="34" charset="0"/>
              </a:rPr>
              <a:t>Built on top of a brand-new infrastructure for collecting and storing usage information – more reliable, more scalable, and based on audit events, so no inconsistencies any longer between audit log and usage metrics report</a:t>
            </a:r>
          </a:p>
        </p:txBody>
      </p:sp>
      <p:sp>
        <p:nvSpPr>
          <p:cNvPr id="8" name="Footer Placeholder 8">
            <a:extLst>
              <a:ext uri="{FF2B5EF4-FFF2-40B4-BE49-F238E27FC236}">
                <a16:creationId xmlns:a16="http://schemas.microsoft.com/office/drawing/2014/main" id="{795A1C2B-D108-437B-BF47-785F406D8418}"/>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pic>
        <p:nvPicPr>
          <p:cNvPr id="9" name="Picture 8">
            <a:extLst>
              <a:ext uri="{FF2B5EF4-FFF2-40B4-BE49-F238E27FC236}">
                <a16:creationId xmlns:a16="http://schemas.microsoft.com/office/drawing/2014/main" id="{FF0983AF-E1B2-469C-B6C8-4D870D6D913B}"/>
              </a:ext>
            </a:extLst>
          </p:cNvPr>
          <p:cNvPicPr>
            <a:picLocks noChangeAspect="1"/>
          </p:cNvPicPr>
          <p:nvPr/>
        </p:nvPicPr>
        <p:blipFill>
          <a:blip r:embed="rId3"/>
          <a:stretch>
            <a:fillRect/>
          </a:stretch>
        </p:blipFill>
        <p:spPr>
          <a:xfrm>
            <a:off x="4733989" y="2129503"/>
            <a:ext cx="7182947" cy="3862188"/>
          </a:xfrm>
          <a:prstGeom prst="rect">
            <a:avLst/>
          </a:prstGeom>
          <a:ln>
            <a:solidFill>
              <a:schemeClr val="tx1"/>
            </a:solidFill>
          </a:ln>
        </p:spPr>
      </p:pic>
    </p:spTree>
    <p:extLst>
      <p:ext uri="{BB962C8B-B14F-4D97-AF65-F5344CB8AC3E}">
        <p14:creationId xmlns:p14="http://schemas.microsoft.com/office/powerpoint/2010/main" val="297583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Understanding the Power BI Administrator Role</a:t>
            </a:r>
          </a:p>
        </p:txBody>
      </p:sp>
      <p:sp>
        <p:nvSpPr>
          <p:cNvPr id="6" name="Footer Placeholder 8">
            <a:extLst>
              <a:ext uri="{FF2B5EF4-FFF2-40B4-BE49-F238E27FC236}">
                <a16:creationId xmlns:a16="http://schemas.microsoft.com/office/drawing/2014/main" id="{EB6E6A20-F703-4CDC-B027-C788856A7193}"/>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349138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Audit Logs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TextBox 1">
            <a:extLst>
              <a:ext uri="{FF2B5EF4-FFF2-40B4-BE49-F238E27FC236}">
                <a16:creationId xmlns:a16="http://schemas.microsoft.com/office/drawing/2014/main" id="{B9F7E02C-0976-41B3-9FFB-1581F737B8CD}"/>
              </a:ext>
            </a:extLst>
          </p:cNvPr>
          <p:cNvSpPr txBox="1"/>
          <p:nvPr/>
        </p:nvSpPr>
        <p:spPr>
          <a:xfrm>
            <a:off x="227323" y="1873507"/>
            <a:ext cx="3595338" cy="3785652"/>
          </a:xfrm>
          <a:prstGeom prst="rect">
            <a:avLst/>
          </a:prstGeom>
          <a:noFill/>
        </p:spPr>
        <p:txBody>
          <a:bodyPr wrap="square" rtlCol="0">
            <a:spAutoFit/>
          </a:bodyPr>
          <a:lstStyle/>
          <a:p>
            <a:pPr marL="285750" marR="0" lvl="0" indent="-285750" defTabSz="914367" fontAlgn="auto">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panose="020B0502040204020203" pitchFamily="34" charset="0"/>
                <a:cs typeface="Segoe UI" panose="020B0502040204020203" pitchFamily="34" charset="0"/>
              </a:rPr>
              <a:t>Requires Exchange Online license</a:t>
            </a:r>
          </a:p>
          <a:p>
            <a:pPr marL="285750" marR="0" lvl="0" indent="-285750" defTabSz="914367" fontAlgn="auto">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panose="020B0502040204020203" pitchFamily="34" charset="0"/>
                <a:cs typeface="Segoe UI" panose="020B0502040204020203" pitchFamily="34" charset="0"/>
              </a:rPr>
              <a:t>Disabled by default</a:t>
            </a:r>
          </a:p>
          <a:p>
            <a:pPr marL="285750" marR="0" lvl="0" indent="-285750" defTabSz="914367" fontAlgn="auto">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panose="020B0502040204020203" pitchFamily="34" charset="0"/>
                <a:cs typeface="Segoe UI" panose="020B0502040204020203" pitchFamily="34" charset="0"/>
              </a:rPr>
              <a:t>Can use data to understand usage in Power BI Tenant</a:t>
            </a:r>
          </a:p>
          <a:p>
            <a:pPr marL="285750" marR="0" lvl="0" indent="-285750" defTabSz="914367" fontAlgn="auto">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panose="020B0502040204020203" pitchFamily="34" charset="0"/>
                <a:cs typeface="Segoe UI" panose="020B0502040204020203" pitchFamily="34" charset="0"/>
              </a:rPr>
              <a:t>Data is retained for 90 days</a:t>
            </a:r>
          </a:p>
          <a:p>
            <a:pPr marL="285750" marR="0" lvl="0" indent="-285750" defTabSz="914367" fontAlgn="auto">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panose="020B0502040204020203" pitchFamily="34" charset="0"/>
                <a:cs typeface="Segoe UI" panose="020B0502040204020203" pitchFamily="34" charset="0"/>
              </a:rPr>
              <a:t>In-Region Auditing</a:t>
            </a:r>
          </a:p>
          <a:p>
            <a:pPr marL="285750" marR="0" lvl="0" indent="-285750" defTabSz="914367" fontAlgn="auto">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panose="020B0502040204020203" pitchFamily="34" charset="0"/>
                <a:cs typeface="Segoe UI" panose="020B0502040204020203" pitchFamily="34" charset="0"/>
              </a:rPr>
              <a:t>PowerShell access</a:t>
            </a:r>
          </a:p>
        </p:txBody>
      </p:sp>
      <p:pic>
        <p:nvPicPr>
          <p:cNvPr id="3" name="Picture 2" descr="Screen Capture of Audit Log search - the search results are the logs. The logs can be searched by activities, on the screen the Viewed Power BI dashboard activity is selected. The logs can be displayed by start date and end date and searched by users or specific URL of File, folder or site.">
            <a:extLst>
              <a:ext uri="{FF2B5EF4-FFF2-40B4-BE49-F238E27FC236}">
                <a16:creationId xmlns:a16="http://schemas.microsoft.com/office/drawing/2014/main" id="{D7210B5B-1636-40A6-B1B3-F16C7487F7AD}"/>
              </a:ext>
            </a:extLst>
          </p:cNvPr>
          <p:cNvPicPr>
            <a:picLocks noChangeAspect="1"/>
          </p:cNvPicPr>
          <p:nvPr/>
        </p:nvPicPr>
        <p:blipFill>
          <a:blip r:embed="rId3"/>
          <a:stretch>
            <a:fillRect/>
          </a:stretch>
        </p:blipFill>
        <p:spPr>
          <a:xfrm>
            <a:off x="4185425" y="1988291"/>
            <a:ext cx="7159375" cy="4484510"/>
          </a:xfrm>
          <a:prstGeom prst="rect">
            <a:avLst/>
          </a:prstGeom>
          <a:ln>
            <a:solidFill>
              <a:schemeClr val="tx1"/>
            </a:solidFill>
          </a:ln>
        </p:spPr>
      </p:pic>
      <p:sp>
        <p:nvSpPr>
          <p:cNvPr id="8" name="Footer Placeholder 8">
            <a:extLst>
              <a:ext uri="{FF2B5EF4-FFF2-40B4-BE49-F238E27FC236}">
                <a16:creationId xmlns:a16="http://schemas.microsoft.com/office/drawing/2014/main" id="{7B9480D0-0157-4916-B8A3-9CC39F403C35}"/>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328364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Activity Log</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2" name="TextBox 1">
            <a:extLst>
              <a:ext uri="{FF2B5EF4-FFF2-40B4-BE49-F238E27FC236}">
                <a16:creationId xmlns:a16="http://schemas.microsoft.com/office/drawing/2014/main" id="{2D570E98-9C00-4CA4-8F07-EAFE3EA7E279}"/>
              </a:ext>
            </a:extLst>
          </p:cNvPr>
          <p:cNvSpPr txBox="1"/>
          <p:nvPr/>
        </p:nvSpPr>
        <p:spPr>
          <a:xfrm>
            <a:off x="256328" y="1773776"/>
            <a:ext cx="10731539" cy="646331"/>
          </a:xfrm>
          <a:prstGeom prst="rect">
            <a:avLst/>
          </a:prstGeom>
          <a:noFill/>
        </p:spPr>
        <p:txBody>
          <a:bodyPr wrap="square" rtlCol="0">
            <a:spAutoFit/>
          </a:bodyPr>
          <a:lstStyle/>
          <a:p>
            <a:pPr marL="285750" indent="-285750" defTabSz="914367">
              <a:buFont typeface="Arial" panose="020B0604020202020204" pitchFamily="34" charset="0"/>
              <a:buChar char="•"/>
              <a:defRPr/>
            </a:pPr>
            <a:r>
              <a:rPr lang="en-US" dirty="0">
                <a:solidFill>
                  <a:srgbClr val="1A1A1A"/>
                </a:solidFill>
                <a:latin typeface="Segoe UI" panose="020B0502040204020203" pitchFamily="34" charset="0"/>
                <a:cs typeface="Segoe UI" panose="020B0502040204020203" pitchFamily="34" charset="0"/>
              </a:rPr>
              <a:t>Activity Log is an API that helps Power BI service admins track user and admin activity</a:t>
            </a:r>
          </a:p>
          <a:p>
            <a:pPr marL="285750" indent="-285750" defTabSz="914367">
              <a:buFont typeface="Arial" panose="020B0604020202020204" pitchFamily="34" charset="0"/>
              <a:buChar char="•"/>
              <a:defRPr/>
            </a:pPr>
            <a:r>
              <a:rPr lang="en-US" dirty="0">
                <a:solidFill>
                  <a:srgbClr val="1A1A1A"/>
                </a:solidFill>
                <a:latin typeface="Segoe UI" panose="020B0502040204020203" pitchFamily="34" charset="0"/>
                <a:cs typeface="Segoe UI" panose="020B0502040204020203" pitchFamily="34" charset="0"/>
              </a:rPr>
              <a:t>There are some key differences between audit log and Power BI activity log</a:t>
            </a:r>
          </a:p>
        </p:txBody>
      </p:sp>
      <p:graphicFrame>
        <p:nvGraphicFramePr>
          <p:cNvPr id="3" name="Table 5" descr="column 1: Unified Office 365 Audit Log - Includes events from SharePoint Online, Exchange Online, Dynamics 365, and other services in addition to the Power BI auditing events. Only users with View-Only Audit Logs or Audit Logs permissions have access, such as global admins and auditors. Global admins and auditors can search the unified audit log by using Office 365 Security &amp; Compliance Center, the Microsoft 365 Security Center, and the Microsoft 365 Compliance Center. Global admins and auditors can download audit log entries by using Office 365 Management APIs and cmdlets.&#10;Column 2: Power BI Activity Log - Only includes the Power BI auditing events. Global admins and Power BI service admins have access. There’s no user interface to search the activity log yet. Global admins and Power BI service admins can download activity log entries by using a Power BI REST API and management cmdlet.">
            <a:extLst>
              <a:ext uri="{FF2B5EF4-FFF2-40B4-BE49-F238E27FC236}">
                <a16:creationId xmlns:a16="http://schemas.microsoft.com/office/drawing/2014/main" id="{63829035-AF66-4D5D-A20A-F5A4B7E3AC9C}"/>
              </a:ext>
            </a:extLst>
          </p:cNvPr>
          <p:cNvGraphicFramePr>
            <a:graphicFrameLocks noGrp="1"/>
          </p:cNvGraphicFramePr>
          <p:nvPr>
            <p:extLst>
              <p:ext uri="{D42A27DB-BD31-4B8C-83A1-F6EECF244321}">
                <p14:modId xmlns:p14="http://schemas.microsoft.com/office/powerpoint/2010/main" val="3921944460"/>
              </p:ext>
            </p:extLst>
          </p:nvPr>
        </p:nvGraphicFramePr>
        <p:xfrm>
          <a:off x="141774" y="2498272"/>
          <a:ext cx="11620163" cy="4241799"/>
        </p:xfrm>
        <a:graphic>
          <a:graphicData uri="http://schemas.openxmlformats.org/drawingml/2006/table">
            <a:tbl>
              <a:tblPr firstRow="1" bandRow="1">
                <a:tableStyleId>{17292A2E-F333-43FB-9621-5CBBE7FDCDCB}</a:tableStyleId>
              </a:tblPr>
              <a:tblGrid>
                <a:gridCol w="5818174">
                  <a:extLst>
                    <a:ext uri="{9D8B030D-6E8A-4147-A177-3AD203B41FA5}">
                      <a16:colId xmlns:a16="http://schemas.microsoft.com/office/drawing/2014/main" val="582786458"/>
                    </a:ext>
                  </a:extLst>
                </a:gridCol>
                <a:gridCol w="5801989">
                  <a:extLst>
                    <a:ext uri="{9D8B030D-6E8A-4147-A177-3AD203B41FA5}">
                      <a16:colId xmlns:a16="http://schemas.microsoft.com/office/drawing/2014/main" val="3067911063"/>
                    </a:ext>
                  </a:extLst>
                </a:gridCol>
              </a:tblGrid>
              <a:tr h="298089">
                <a:tc>
                  <a:txBody>
                    <a:bodyPr/>
                    <a:lstStyle/>
                    <a:p>
                      <a:pPr algn="ctr"/>
                      <a:r>
                        <a:rPr lang="en-US" sz="1600" dirty="0">
                          <a:solidFill>
                            <a:schemeClr val="tx1"/>
                          </a:solidFill>
                          <a:latin typeface="Segoe UI" panose="020B0502040204020203" pitchFamily="34" charset="0"/>
                          <a:cs typeface="Segoe UI" panose="020B0502040204020203" pitchFamily="34" charset="0"/>
                        </a:rPr>
                        <a:t>Unified Audit Log</a:t>
                      </a:r>
                    </a:p>
                  </a:txBody>
                  <a:tcPr/>
                </a:tc>
                <a:tc>
                  <a:txBody>
                    <a:bodyPr/>
                    <a:lstStyle/>
                    <a:p>
                      <a:pPr algn="ctr"/>
                      <a:r>
                        <a:rPr lang="en-US" sz="1600" dirty="0">
                          <a:solidFill>
                            <a:schemeClr val="tx1"/>
                          </a:solidFill>
                          <a:latin typeface="Segoe UI" panose="020B0502040204020203" pitchFamily="34" charset="0"/>
                          <a:cs typeface="Segoe UI" panose="020B0502040204020203" pitchFamily="34" charset="0"/>
                        </a:rPr>
                        <a:t>Power BI Activity Log</a:t>
                      </a:r>
                    </a:p>
                  </a:txBody>
                  <a:tcPr/>
                </a:tc>
                <a:extLst>
                  <a:ext uri="{0D108BD9-81ED-4DB2-BD59-A6C34878D82A}">
                    <a16:rowId xmlns:a16="http://schemas.microsoft.com/office/drawing/2014/main" val="3944976504"/>
                  </a:ext>
                </a:extLst>
              </a:tr>
              <a:tr h="655793">
                <a:tc>
                  <a:txBody>
                    <a:bodyPr/>
                    <a:lstStyle/>
                    <a:p>
                      <a:r>
                        <a:rPr lang="en-US" sz="1600" dirty="0">
                          <a:latin typeface="+mn-lt"/>
                          <a:cs typeface="Segoe UI" panose="020B0502040204020203" pitchFamily="34" charset="0"/>
                        </a:rPr>
                        <a:t>Includes events from SharePoint Online, Exchange Online, Dynamics 365, and other services in addition to the Power BI auditing events.</a:t>
                      </a:r>
                    </a:p>
                  </a:txBody>
                  <a:tcPr/>
                </a:tc>
                <a:tc>
                  <a:txBody>
                    <a:bodyPr/>
                    <a:lstStyle/>
                    <a:p>
                      <a:r>
                        <a:rPr lang="en-US" sz="1600" dirty="0">
                          <a:latin typeface="+mn-lt"/>
                          <a:cs typeface="Segoe UI" panose="020B0502040204020203" pitchFamily="34" charset="0"/>
                        </a:rPr>
                        <a:t>Only includes the Power BI auditing events.</a:t>
                      </a:r>
                    </a:p>
                  </a:txBody>
                  <a:tcPr/>
                </a:tc>
                <a:extLst>
                  <a:ext uri="{0D108BD9-81ED-4DB2-BD59-A6C34878D82A}">
                    <a16:rowId xmlns:a16="http://schemas.microsoft.com/office/drawing/2014/main" val="3946488994"/>
                  </a:ext>
                </a:extLst>
              </a:tr>
              <a:tr h="655793">
                <a:tc>
                  <a:txBody>
                    <a:bodyPr/>
                    <a:lstStyle/>
                    <a:p>
                      <a:r>
                        <a:rPr lang="en-US" sz="1600" dirty="0">
                          <a:latin typeface="+mn-lt"/>
                          <a:cs typeface="Segoe UI" panose="020B0502040204020203" pitchFamily="34" charset="0"/>
                        </a:rPr>
                        <a:t>Only users with View-Only Audit Logs or Audit Logs permissions have access, such as global admins and auditors.</a:t>
                      </a:r>
                    </a:p>
                  </a:txBody>
                  <a:tcPr/>
                </a:tc>
                <a:tc>
                  <a:txBody>
                    <a:bodyPr/>
                    <a:lstStyle/>
                    <a:p>
                      <a:r>
                        <a:rPr lang="en-US" sz="1600" dirty="0">
                          <a:latin typeface="+mn-lt"/>
                          <a:cs typeface="Segoe UI" panose="020B0502040204020203" pitchFamily="34" charset="0"/>
                        </a:rPr>
                        <a:t>Global admins and Power BI service admins have access.</a:t>
                      </a:r>
                    </a:p>
                  </a:txBody>
                  <a:tcPr/>
                </a:tc>
                <a:extLst>
                  <a:ext uri="{0D108BD9-81ED-4DB2-BD59-A6C34878D82A}">
                    <a16:rowId xmlns:a16="http://schemas.microsoft.com/office/drawing/2014/main" val="2022499539"/>
                  </a:ext>
                </a:extLst>
              </a:tr>
              <a:tr h="854520">
                <a:tc>
                  <a:txBody>
                    <a:bodyPr/>
                    <a:lstStyle/>
                    <a:p>
                      <a:r>
                        <a:rPr lang="en-US" sz="1600" dirty="0">
                          <a:latin typeface="+mn-lt"/>
                          <a:cs typeface="Segoe UI" panose="020B0502040204020203" pitchFamily="34" charset="0"/>
                        </a:rPr>
                        <a:t>Global admins and auditors can search the unified audit log by using Office 365 Security &amp; Compliance Center, the Microsoft 365 Security Center, and the Microsoft 365 Compliance Center.</a:t>
                      </a:r>
                    </a:p>
                  </a:txBody>
                  <a:tcPr/>
                </a:tc>
                <a:tc>
                  <a:txBody>
                    <a:bodyPr/>
                    <a:lstStyle/>
                    <a:p>
                      <a:r>
                        <a:rPr lang="en-US" sz="1600" dirty="0">
                          <a:latin typeface="+mn-lt"/>
                          <a:cs typeface="Segoe UI" panose="020B0502040204020203" pitchFamily="34" charset="0"/>
                        </a:rPr>
                        <a:t>There’s no user interface to search the activity log yet.</a:t>
                      </a:r>
                    </a:p>
                  </a:txBody>
                  <a:tcPr/>
                </a:tc>
                <a:extLst>
                  <a:ext uri="{0D108BD9-81ED-4DB2-BD59-A6C34878D82A}">
                    <a16:rowId xmlns:a16="http://schemas.microsoft.com/office/drawing/2014/main" val="3937845777"/>
                  </a:ext>
                </a:extLst>
              </a:tr>
              <a:tr h="655793">
                <a:tc>
                  <a:txBody>
                    <a:bodyPr/>
                    <a:lstStyle/>
                    <a:p>
                      <a:r>
                        <a:rPr lang="en-US" sz="1600" dirty="0">
                          <a:latin typeface="+mn-lt"/>
                          <a:cs typeface="Segoe UI" panose="020B0502040204020203" pitchFamily="34" charset="0"/>
                        </a:rPr>
                        <a:t>Global admins and auditors can download audit log entries by using Office 365 Management APIs and cmdlets.</a:t>
                      </a:r>
                    </a:p>
                  </a:txBody>
                  <a:tcPr/>
                </a:tc>
                <a:tc>
                  <a:txBody>
                    <a:bodyPr/>
                    <a:lstStyle/>
                    <a:p>
                      <a:r>
                        <a:rPr lang="en-US" sz="1600" dirty="0">
                          <a:latin typeface="+mn-lt"/>
                          <a:cs typeface="Segoe UI" panose="020B0502040204020203" pitchFamily="34" charset="0"/>
                        </a:rPr>
                        <a:t>Global admins and Power BI service admins can download activity log entries by using a Power BI REST API and management cmdlet.</a:t>
                      </a:r>
                    </a:p>
                  </a:txBody>
                  <a:tcPr/>
                </a:tc>
                <a:extLst>
                  <a:ext uri="{0D108BD9-81ED-4DB2-BD59-A6C34878D82A}">
                    <a16:rowId xmlns:a16="http://schemas.microsoft.com/office/drawing/2014/main" val="2404447060"/>
                  </a:ext>
                </a:extLst>
              </a:tr>
              <a:tr h="428827">
                <a:tc>
                  <a:txBody>
                    <a:bodyPr/>
                    <a:lstStyle/>
                    <a:p>
                      <a:r>
                        <a:rPr lang="en-US" sz="1600" b="0" i="0" kern="1200" dirty="0">
                          <a:solidFill>
                            <a:schemeClr val="tx1"/>
                          </a:solidFill>
                          <a:effectLst/>
                          <a:latin typeface="+mn-lt"/>
                          <a:ea typeface="+mn-ea"/>
                          <a:cs typeface="+mn-cs"/>
                        </a:rPr>
                        <a:t>Keeps audit data for 90 days</a:t>
                      </a:r>
                      <a:endParaRPr lang="en-US" sz="1600" dirty="0">
                        <a:latin typeface="+mn-lt"/>
                        <a:cs typeface="Segoe UI" panose="020B0502040204020203" pitchFamily="34" charset="0"/>
                      </a:endParaRPr>
                    </a:p>
                  </a:txBody>
                  <a:tcPr/>
                </a:tc>
                <a:tc>
                  <a:txBody>
                    <a:bodyPr/>
                    <a:lstStyle/>
                    <a:p>
                      <a:r>
                        <a:rPr lang="en-US" sz="1600" b="0" i="0" kern="1200" dirty="0">
                          <a:solidFill>
                            <a:schemeClr val="tx1"/>
                          </a:solidFill>
                          <a:effectLst/>
                          <a:latin typeface="+mn-lt"/>
                          <a:ea typeface="+mn-ea"/>
                          <a:cs typeface="+mn-cs"/>
                        </a:rPr>
                        <a:t>Keeps activity data for 30 days (public preview)</a:t>
                      </a:r>
                      <a:endParaRPr lang="en-US" sz="1600" dirty="0">
                        <a:latin typeface="+mn-lt"/>
                        <a:cs typeface="Segoe UI" panose="020B0502040204020203" pitchFamily="34" charset="0"/>
                      </a:endParaRPr>
                    </a:p>
                  </a:txBody>
                  <a:tcPr/>
                </a:tc>
                <a:extLst>
                  <a:ext uri="{0D108BD9-81ED-4DB2-BD59-A6C34878D82A}">
                    <a16:rowId xmlns:a16="http://schemas.microsoft.com/office/drawing/2014/main" val="874338616"/>
                  </a:ext>
                </a:extLst>
              </a:tr>
              <a:tr h="655793">
                <a:tc>
                  <a:txBody>
                    <a:bodyPr/>
                    <a:lstStyle/>
                    <a:p>
                      <a:r>
                        <a:rPr lang="en-US" sz="1600" b="0" i="0" kern="1200" dirty="0">
                          <a:solidFill>
                            <a:schemeClr val="tx1"/>
                          </a:solidFill>
                          <a:effectLst/>
                          <a:latin typeface="+mn-lt"/>
                          <a:ea typeface="+mn-ea"/>
                          <a:cs typeface="+mn-cs"/>
                        </a:rPr>
                        <a:t>Keeps audit data, even if the tenant is moved to a different Azure region.</a:t>
                      </a:r>
                      <a:endParaRPr lang="en-US" sz="1600" dirty="0">
                        <a:latin typeface="+mn-lt"/>
                        <a:cs typeface="Segoe UI" panose="020B0502040204020203" pitchFamily="34" charset="0"/>
                      </a:endParaRPr>
                    </a:p>
                  </a:txBody>
                  <a:tcPr/>
                </a:tc>
                <a:tc>
                  <a:txBody>
                    <a:bodyPr/>
                    <a:lstStyle/>
                    <a:p>
                      <a:r>
                        <a:rPr lang="en-US" sz="1600" b="0" i="0" kern="1200" dirty="0">
                          <a:solidFill>
                            <a:schemeClr val="tx1"/>
                          </a:solidFill>
                          <a:effectLst/>
                          <a:latin typeface="+mn-lt"/>
                          <a:ea typeface="+mn-ea"/>
                          <a:cs typeface="+mn-cs"/>
                        </a:rPr>
                        <a:t>Doesn't keep activity data when the tenant is moved to a different Azure region</a:t>
                      </a:r>
                      <a:endParaRPr lang="en-US" sz="1600" dirty="0">
                        <a:latin typeface="+mn-lt"/>
                        <a:cs typeface="Segoe UI" panose="020B0502040204020203" pitchFamily="34" charset="0"/>
                      </a:endParaRPr>
                    </a:p>
                  </a:txBody>
                  <a:tcPr/>
                </a:tc>
                <a:extLst>
                  <a:ext uri="{0D108BD9-81ED-4DB2-BD59-A6C34878D82A}">
                    <a16:rowId xmlns:a16="http://schemas.microsoft.com/office/drawing/2014/main" val="4221737146"/>
                  </a:ext>
                </a:extLst>
              </a:tr>
            </a:tbl>
          </a:graphicData>
        </a:graphic>
      </p:graphicFrame>
      <p:sp>
        <p:nvSpPr>
          <p:cNvPr id="8" name="Footer Placeholder 8">
            <a:extLst>
              <a:ext uri="{FF2B5EF4-FFF2-40B4-BE49-F238E27FC236}">
                <a16:creationId xmlns:a16="http://schemas.microsoft.com/office/drawing/2014/main" id="{50B2C033-04B0-4FA6-B486-C6E133775B6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68816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dirty="0"/>
              <a:t>Demo</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a:xfrm>
            <a:off x="747711" y="4067216"/>
            <a:ext cx="9699309" cy="2194603"/>
          </a:xfrm>
        </p:spPr>
        <p:txBody>
          <a:bodyPr/>
          <a:lstStyle/>
          <a:p>
            <a:r>
              <a:rPr lang="en-US" dirty="0"/>
              <a:t>Usage Monitoring &amp; Auditing</a:t>
            </a:r>
          </a:p>
        </p:txBody>
      </p:sp>
      <p:sp>
        <p:nvSpPr>
          <p:cNvPr id="6" name="Footer Placeholder 8">
            <a:extLst>
              <a:ext uri="{FF2B5EF4-FFF2-40B4-BE49-F238E27FC236}">
                <a16:creationId xmlns:a16="http://schemas.microsoft.com/office/drawing/2014/main" id="{7E9BCA7F-A243-4184-9618-046BD93A0FC6}"/>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bg1"/>
                </a:solidFill>
              </a:rPr>
              <a:t>© 2022 Microsoft. All rights reserved. </a:t>
            </a:r>
          </a:p>
        </p:txBody>
      </p:sp>
    </p:spTree>
    <p:extLst>
      <p:ext uri="{BB962C8B-B14F-4D97-AF65-F5344CB8AC3E}">
        <p14:creationId xmlns:p14="http://schemas.microsoft.com/office/powerpoint/2010/main" val="2994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mans face&#10;&#10;Description generated with high confidence">
            <a:extLst>
              <a:ext uri="{FF2B5EF4-FFF2-40B4-BE49-F238E27FC236}">
                <a16:creationId xmlns:a16="http://schemas.microsoft.com/office/drawing/2014/main" id="{3B4F793C-C62D-4D15-821D-A87E8589E338}"/>
              </a:ext>
            </a:extLst>
          </p:cNvPr>
          <p:cNvPicPr>
            <a:picLocks noChangeAspect="1"/>
          </p:cNvPicPr>
          <p:nvPr/>
        </p:nvPicPr>
        <p:blipFill rotWithShape="1">
          <a:blip r:embed="rId3">
            <a:extLst>
              <a:ext uri="{28A0092B-C50C-407E-A947-70E740481C1C}">
                <a14:useLocalDpi xmlns:a14="http://schemas.microsoft.com/office/drawing/2010/main" val="0"/>
              </a:ext>
            </a:extLst>
          </a:blip>
          <a:srcRect t="54855" r="50000" b="12483"/>
          <a:stretch/>
        </p:blipFill>
        <p:spPr>
          <a:xfrm>
            <a:off x="4098200" y="1764390"/>
            <a:ext cx="2992803" cy="1466272"/>
          </a:xfrm>
          <a:prstGeom prst="rect">
            <a:avLst/>
          </a:prstGeom>
        </p:spPr>
      </p:pic>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Are you a Steward or a Captain</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3" name="TextBox 2">
            <a:extLst>
              <a:ext uri="{FF2B5EF4-FFF2-40B4-BE49-F238E27FC236}">
                <a16:creationId xmlns:a16="http://schemas.microsoft.com/office/drawing/2014/main" id="{977C4748-82B8-497F-80E1-AB83F1BC8264}"/>
              </a:ext>
            </a:extLst>
          </p:cNvPr>
          <p:cNvSpPr txBox="1"/>
          <p:nvPr/>
        </p:nvSpPr>
        <p:spPr>
          <a:xfrm>
            <a:off x="1738178" y="2235916"/>
            <a:ext cx="2360022" cy="523220"/>
          </a:xfrm>
          <a:prstGeom prst="rect">
            <a:avLst/>
          </a:prstGeom>
          <a:noFill/>
        </p:spPr>
        <p:txBody>
          <a:bodyPr wrap="square" rtlCol="0">
            <a:spAutoFit/>
          </a:bodyPr>
          <a:lstStyle/>
          <a:p>
            <a:r>
              <a:rPr lang="en-US" sz="2800" dirty="0">
                <a:latin typeface="Segoe UI" panose="020B0502040204020203" pitchFamily="34" charset="0"/>
                <a:cs typeface="Segoe UI" panose="020B0502040204020203" pitchFamily="34" charset="0"/>
              </a:rPr>
              <a:t>Self Service</a:t>
            </a:r>
          </a:p>
        </p:txBody>
      </p:sp>
      <p:graphicFrame>
        <p:nvGraphicFramePr>
          <p:cNvPr id="4" name="Table 3">
            <a:extLst>
              <a:ext uri="{FF2B5EF4-FFF2-40B4-BE49-F238E27FC236}">
                <a16:creationId xmlns:a16="http://schemas.microsoft.com/office/drawing/2014/main" id="{6334C055-5436-468A-82F9-F2DB8A13C8EF}"/>
              </a:ext>
            </a:extLst>
          </p:cNvPr>
          <p:cNvGraphicFramePr>
            <a:graphicFrameLocks noGrp="1"/>
          </p:cNvGraphicFramePr>
          <p:nvPr>
            <p:extLst>
              <p:ext uri="{D42A27DB-BD31-4B8C-83A1-F6EECF244321}">
                <p14:modId xmlns:p14="http://schemas.microsoft.com/office/powerpoint/2010/main" val="1641418219"/>
              </p:ext>
            </p:extLst>
          </p:nvPr>
        </p:nvGraphicFramePr>
        <p:xfrm>
          <a:off x="701634" y="3303200"/>
          <a:ext cx="4892968" cy="3429167"/>
        </p:xfrm>
        <a:graphic>
          <a:graphicData uri="http://schemas.openxmlformats.org/drawingml/2006/table">
            <a:tbl>
              <a:tblPr firstRow="1" firstCol="1" bandRow="1">
                <a:tableStyleId>{17292A2E-F333-43FB-9621-5CBBE7FDCDCB}</a:tableStyleId>
              </a:tblPr>
              <a:tblGrid>
                <a:gridCol w="4892968">
                  <a:extLst>
                    <a:ext uri="{9D8B030D-6E8A-4147-A177-3AD203B41FA5}">
                      <a16:colId xmlns:a16="http://schemas.microsoft.com/office/drawing/2014/main" val="1247551833"/>
                    </a:ext>
                  </a:extLst>
                </a:gridCol>
              </a:tblGrid>
              <a:tr h="435464">
                <a:tc>
                  <a:txBody>
                    <a:bodyPr/>
                    <a:lstStyle/>
                    <a:p>
                      <a:pPr marL="0" marR="0" algn="ctr">
                        <a:lnSpc>
                          <a:spcPct val="107000"/>
                        </a:lnSpc>
                        <a:spcBef>
                          <a:spcPts val="0"/>
                        </a:spcBef>
                        <a:spcAft>
                          <a:spcPts val="0"/>
                        </a:spcAft>
                      </a:pPr>
                      <a:r>
                        <a:rPr lang="en-US" sz="2000" dirty="0">
                          <a:solidFill>
                            <a:schemeClr val="tx1"/>
                          </a:solidFill>
                          <a:effectLst/>
                          <a:latin typeface="Segoe UI" panose="020B0502040204020203" pitchFamily="34" charset="0"/>
                          <a:cs typeface="Segoe UI" panose="020B0502040204020203" pitchFamily="34" charset="0"/>
                        </a:rPr>
                        <a:t>Power BI steward</a:t>
                      </a:r>
                      <a:endParaRPr lang="en-US" sz="200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extLst>
                  <a:ext uri="{0D108BD9-81ED-4DB2-BD59-A6C34878D82A}">
                    <a16:rowId xmlns:a16="http://schemas.microsoft.com/office/drawing/2014/main" val="3499998916"/>
                  </a:ext>
                </a:extLst>
              </a:tr>
              <a:tr h="659773">
                <a:tc>
                  <a:txBody>
                    <a:bodyPr/>
                    <a:lstStyle/>
                    <a:p>
                      <a:pPr marL="0" marR="0">
                        <a:lnSpc>
                          <a:spcPct val="107000"/>
                        </a:lnSpc>
                        <a:spcBef>
                          <a:spcPts val="0"/>
                        </a:spcBef>
                        <a:spcAft>
                          <a:spcPts val="0"/>
                        </a:spcAft>
                      </a:pPr>
                      <a:r>
                        <a:rPr lang="en-US" sz="1800" b="0" kern="1200" dirty="0">
                          <a:solidFill>
                            <a:schemeClr val="tx1"/>
                          </a:solidFill>
                          <a:latin typeface="Segoe UI" panose="020B0502040204020203" pitchFamily="34" charset="0"/>
                          <a:ea typeface="+mn-ea"/>
                          <a:cs typeface="Segoe UI" panose="020B0502040204020203" pitchFamily="34" charset="0"/>
                        </a:rPr>
                        <a:t>Monitors the users in a Power BI environment.</a:t>
                      </a:r>
                    </a:p>
                  </a:txBody>
                  <a:tcPr marL="68580" marR="68580" marT="0" marB="0"/>
                </a:tc>
                <a:extLst>
                  <a:ext uri="{0D108BD9-81ED-4DB2-BD59-A6C34878D82A}">
                    <a16:rowId xmlns:a16="http://schemas.microsoft.com/office/drawing/2014/main" val="3449372307"/>
                  </a:ext>
                </a:extLst>
              </a:tr>
              <a:tr h="1336788">
                <a:tc>
                  <a:txBody>
                    <a:bodyPr/>
                    <a:lstStyle/>
                    <a:p>
                      <a:pPr marL="0" marR="0">
                        <a:lnSpc>
                          <a:spcPct val="107000"/>
                        </a:lnSpc>
                        <a:spcBef>
                          <a:spcPts val="0"/>
                        </a:spcBef>
                        <a:spcAft>
                          <a:spcPts val="0"/>
                        </a:spcAft>
                      </a:pPr>
                      <a:r>
                        <a:rPr lang="en-US" sz="1800" b="0" kern="1200" dirty="0">
                          <a:solidFill>
                            <a:schemeClr val="tx1"/>
                          </a:solidFill>
                          <a:latin typeface="Segoe UI" panose="020B0502040204020203" pitchFamily="34" charset="0"/>
                          <a:ea typeface="+mn-ea"/>
                          <a:cs typeface="Segoe UI" panose="020B0502040204020203" pitchFamily="34" charset="0"/>
                        </a:rPr>
                        <a:t>Establishes processes, policies, and guidelines to help users take the right actions in compliance with local and international laws as well as organizational policies.</a:t>
                      </a:r>
                    </a:p>
                  </a:txBody>
                  <a:tcPr marL="68580" marR="68580" marT="0" marB="0"/>
                </a:tc>
                <a:extLst>
                  <a:ext uri="{0D108BD9-81ED-4DB2-BD59-A6C34878D82A}">
                    <a16:rowId xmlns:a16="http://schemas.microsoft.com/office/drawing/2014/main" val="3201057596"/>
                  </a:ext>
                </a:extLst>
              </a:tr>
              <a:tr h="997142">
                <a:tc>
                  <a:txBody>
                    <a:bodyPr/>
                    <a:lstStyle/>
                    <a:p>
                      <a:pPr marL="0" marR="0">
                        <a:lnSpc>
                          <a:spcPct val="107000"/>
                        </a:lnSpc>
                        <a:spcBef>
                          <a:spcPts val="0"/>
                        </a:spcBef>
                        <a:spcAft>
                          <a:spcPts val="0"/>
                        </a:spcAft>
                      </a:pPr>
                      <a:r>
                        <a:rPr lang="en-US" sz="1800" b="0" kern="1200" dirty="0">
                          <a:solidFill>
                            <a:schemeClr val="tx1"/>
                          </a:solidFill>
                          <a:latin typeface="Segoe UI" panose="020B0502040204020203" pitchFamily="34" charset="0"/>
                          <a:ea typeface="+mn-ea"/>
                          <a:cs typeface="Segoe UI" panose="020B0502040204020203" pitchFamily="34" charset="0"/>
                        </a:rPr>
                        <a:t>Moves the organization towards a culture that views data as a competitive asset.</a:t>
                      </a:r>
                    </a:p>
                  </a:txBody>
                  <a:tcPr marL="68580" marR="68580" marT="0" marB="0"/>
                </a:tc>
                <a:extLst>
                  <a:ext uri="{0D108BD9-81ED-4DB2-BD59-A6C34878D82A}">
                    <a16:rowId xmlns:a16="http://schemas.microsoft.com/office/drawing/2014/main" val="2582640843"/>
                  </a:ext>
                </a:extLst>
              </a:tr>
            </a:tbl>
          </a:graphicData>
        </a:graphic>
      </p:graphicFrame>
      <p:sp>
        <p:nvSpPr>
          <p:cNvPr id="12" name="TextBox 11">
            <a:extLst>
              <a:ext uri="{FF2B5EF4-FFF2-40B4-BE49-F238E27FC236}">
                <a16:creationId xmlns:a16="http://schemas.microsoft.com/office/drawing/2014/main" id="{3CBB0088-F933-47B2-8BFA-B9F71F6FFC9C}"/>
              </a:ext>
            </a:extLst>
          </p:cNvPr>
          <p:cNvSpPr txBox="1"/>
          <p:nvPr/>
        </p:nvSpPr>
        <p:spPr>
          <a:xfrm>
            <a:off x="7523320" y="2235916"/>
            <a:ext cx="1751846" cy="523220"/>
          </a:xfrm>
          <a:prstGeom prst="rect">
            <a:avLst/>
          </a:prstGeom>
          <a:noFill/>
        </p:spPr>
        <p:txBody>
          <a:bodyPr wrap="square" rtlCol="0">
            <a:spAutoFit/>
          </a:bodyPr>
          <a:lstStyle/>
          <a:p>
            <a:pPr algn="r"/>
            <a:r>
              <a:rPr lang="en-US" sz="2800" dirty="0">
                <a:latin typeface="Segoe UI" panose="020B0502040204020203" pitchFamily="34" charset="0"/>
                <a:cs typeface="Segoe UI" panose="020B0502040204020203" pitchFamily="34" charset="0"/>
              </a:rPr>
              <a:t>Enterprise</a:t>
            </a:r>
          </a:p>
        </p:txBody>
      </p:sp>
      <p:graphicFrame>
        <p:nvGraphicFramePr>
          <p:cNvPr id="14" name="Table 13">
            <a:extLst>
              <a:ext uri="{FF2B5EF4-FFF2-40B4-BE49-F238E27FC236}">
                <a16:creationId xmlns:a16="http://schemas.microsoft.com/office/drawing/2014/main" id="{F4B31675-141C-41CF-905B-3EECA64D900F}"/>
              </a:ext>
            </a:extLst>
          </p:cNvPr>
          <p:cNvGraphicFramePr>
            <a:graphicFrameLocks noGrp="1"/>
          </p:cNvGraphicFramePr>
          <p:nvPr>
            <p:extLst>
              <p:ext uri="{D42A27DB-BD31-4B8C-83A1-F6EECF244321}">
                <p14:modId xmlns:p14="http://schemas.microsoft.com/office/powerpoint/2010/main" val="4127325224"/>
              </p:ext>
            </p:extLst>
          </p:nvPr>
        </p:nvGraphicFramePr>
        <p:xfrm>
          <a:off x="5653922" y="3308481"/>
          <a:ext cx="5712888" cy="3388297"/>
        </p:xfrm>
        <a:graphic>
          <a:graphicData uri="http://schemas.openxmlformats.org/drawingml/2006/table">
            <a:tbl>
              <a:tblPr firstRow="1" firstCol="1" bandRow="1">
                <a:tableStyleId>{17292A2E-F333-43FB-9621-5CBBE7FDCDCB}</a:tableStyleId>
              </a:tblPr>
              <a:tblGrid>
                <a:gridCol w="222017">
                  <a:extLst>
                    <a:ext uri="{9D8B030D-6E8A-4147-A177-3AD203B41FA5}">
                      <a16:colId xmlns:a16="http://schemas.microsoft.com/office/drawing/2014/main" val="1860304418"/>
                    </a:ext>
                  </a:extLst>
                </a:gridCol>
                <a:gridCol w="5490871">
                  <a:extLst>
                    <a:ext uri="{9D8B030D-6E8A-4147-A177-3AD203B41FA5}">
                      <a16:colId xmlns:a16="http://schemas.microsoft.com/office/drawing/2014/main" val="3225587623"/>
                    </a:ext>
                  </a:extLst>
                </a:gridCol>
              </a:tblGrid>
              <a:tr h="400722">
                <a:tc>
                  <a:txBody>
                    <a:bodyPr/>
                    <a:lstStyle/>
                    <a:p>
                      <a:pPr marL="0" marR="0">
                        <a:lnSpc>
                          <a:spcPct val="107000"/>
                        </a:lnSpc>
                        <a:spcBef>
                          <a:spcPts val="0"/>
                        </a:spcBef>
                        <a:spcAft>
                          <a:spcPts val="0"/>
                        </a:spcAft>
                      </a:pPr>
                      <a:r>
                        <a:rPr lang="en-US" sz="2400" dirty="0">
                          <a:solidFill>
                            <a:schemeClr val="tx1"/>
                          </a:solidFill>
                          <a:effectLst/>
                        </a:rPr>
                        <a:t> </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solidFill>
                            <a:schemeClr val="tx1"/>
                          </a:solidFill>
                          <a:effectLst/>
                          <a:latin typeface="Segoe UI" panose="020B0502040204020203" pitchFamily="34" charset="0"/>
                          <a:cs typeface="Segoe UI" panose="020B0502040204020203" pitchFamily="34" charset="0"/>
                        </a:rPr>
                        <a:t>Power BI captain</a:t>
                      </a:r>
                      <a:endParaRPr lang="en-US" sz="200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tc>
                <a:extLst>
                  <a:ext uri="{0D108BD9-81ED-4DB2-BD59-A6C34878D82A}">
                    <a16:rowId xmlns:a16="http://schemas.microsoft.com/office/drawing/2014/main" val="3499998916"/>
                  </a:ext>
                </a:extLst>
              </a:tr>
              <a:tr h="607136">
                <a:tc>
                  <a:txBody>
                    <a:bodyPr/>
                    <a:lstStyle/>
                    <a:p>
                      <a:pPr marL="0" marR="0">
                        <a:lnSpc>
                          <a:spcPct val="107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kern="1200" dirty="0">
                          <a:latin typeface="Segoe UI" panose="020B0502040204020203" pitchFamily="34" charset="0"/>
                          <a:cs typeface="Segoe UI" panose="020B0502040204020203" pitchFamily="34" charset="0"/>
                        </a:rPr>
                        <a:t>Responsible for the safe and efficient operation of a Power BI environment.</a:t>
                      </a:r>
                      <a:endParaRPr lang="en-US" sz="1800" kern="1200" dirty="0">
                        <a:solidFill>
                          <a:schemeClr val="tx1"/>
                        </a:solidFill>
                        <a:latin typeface="Segoe UI" panose="020B0502040204020203" pitchFamily="34" charset="0"/>
                        <a:ea typeface="+mn-ea"/>
                        <a:cs typeface="Segoe UI" panose="020B0502040204020203" pitchFamily="34" charset="0"/>
                      </a:endParaRPr>
                    </a:p>
                  </a:txBody>
                  <a:tcPr marL="68580" marR="68580" marT="0" marB="0"/>
                </a:tc>
                <a:extLst>
                  <a:ext uri="{0D108BD9-81ED-4DB2-BD59-A6C34878D82A}">
                    <a16:rowId xmlns:a16="http://schemas.microsoft.com/office/drawing/2014/main" val="3449372307"/>
                  </a:ext>
                </a:extLst>
              </a:tr>
              <a:tr h="1228041">
                <a:tc>
                  <a:txBody>
                    <a:bodyPr/>
                    <a:lstStyle/>
                    <a:p>
                      <a:pPr marL="0" marR="0">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kern="1200" dirty="0">
                          <a:latin typeface="Segoe UI" panose="020B0502040204020203" pitchFamily="34" charset="0"/>
                          <a:cs typeface="Segoe UI" panose="020B0502040204020203" pitchFamily="34" charset="0"/>
                        </a:rPr>
                        <a:t>Limits what users can do in a Power BI environment to ensures compliance with local and international laws as well as organizational policies.</a:t>
                      </a:r>
                      <a:endParaRPr lang="en-US" sz="1800" kern="1200" dirty="0">
                        <a:solidFill>
                          <a:schemeClr val="tx1"/>
                        </a:solidFill>
                        <a:latin typeface="Segoe UI" panose="020B0502040204020203" pitchFamily="34" charset="0"/>
                        <a:ea typeface="+mn-ea"/>
                        <a:cs typeface="Segoe UI" panose="020B0502040204020203" pitchFamily="34" charset="0"/>
                      </a:endParaRPr>
                    </a:p>
                  </a:txBody>
                  <a:tcPr marL="68580" marR="68580" marT="0" marB="0"/>
                </a:tc>
                <a:extLst>
                  <a:ext uri="{0D108BD9-81ED-4DB2-BD59-A6C34878D82A}">
                    <a16:rowId xmlns:a16="http://schemas.microsoft.com/office/drawing/2014/main" val="3201057596"/>
                  </a:ext>
                </a:extLst>
              </a:tr>
              <a:tr h="1098866">
                <a:tc>
                  <a:txBody>
                    <a:bodyPr/>
                    <a:lstStyle/>
                    <a:p>
                      <a:pPr marL="0" marR="0">
                        <a:lnSpc>
                          <a:spcPct val="107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32742" rtl="0" eaLnBrk="1" fontAlgn="auto" latinLnBrk="0" hangingPunct="1">
                        <a:lnSpc>
                          <a:spcPct val="107000"/>
                        </a:lnSpc>
                        <a:spcBef>
                          <a:spcPts val="0"/>
                        </a:spcBef>
                        <a:spcAft>
                          <a:spcPts val="0"/>
                        </a:spcAft>
                        <a:buClrTx/>
                        <a:buSzTx/>
                        <a:buFontTx/>
                        <a:buNone/>
                        <a:tabLst/>
                        <a:defRPr/>
                      </a:pPr>
                      <a:r>
                        <a:rPr lang="en-US" sz="1800" kern="1200" dirty="0">
                          <a:latin typeface="Segoe UI" panose="020B0502040204020203" pitchFamily="34" charset="0"/>
                          <a:cs typeface="Segoe UI" panose="020B0502040204020203" pitchFamily="34" charset="0"/>
                        </a:rPr>
                        <a:t>Cares about all resources/solutions in the Power BI environment. It doesn’t matter what resources/solutions are shared with the admin’s user account.</a:t>
                      </a:r>
                      <a:endParaRPr lang="en-US" sz="1800" kern="1200" dirty="0">
                        <a:solidFill>
                          <a:schemeClr val="tx1"/>
                        </a:solidFill>
                        <a:latin typeface="Segoe UI" panose="020B0502040204020203" pitchFamily="34" charset="0"/>
                        <a:ea typeface="+mn-ea"/>
                        <a:cs typeface="Segoe UI" panose="020B0502040204020203" pitchFamily="34" charset="0"/>
                      </a:endParaRPr>
                    </a:p>
                  </a:txBody>
                  <a:tcPr marL="68580" marR="68580" marT="0" marB="0"/>
                </a:tc>
                <a:extLst>
                  <a:ext uri="{0D108BD9-81ED-4DB2-BD59-A6C34878D82A}">
                    <a16:rowId xmlns:a16="http://schemas.microsoft.com/office/drawing/2014/main" val="2582640843"/>
                  </a:ext>
                </a:extLst>
              </a:tr>
            </a:tbl>
          </a:graphicData>
        </a:graphic>
      </p:graphicFrame>
      <p:sp>
        <p:nvSpPr>
          <p:cNvPr id="11" name="Footer Placeholder 8">
            <a:extLst>
              <a:ext uri="{FF2B5EF4-FFF2-40B4-BE49-F238E27FC236}">
                <a16:creationId xmlns:a16="http://schemas.microsoft.com/office/drawing/2014/main" id="{DB096ACB-7698-4106-9099-9B7E079BF521}"/>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77800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Power BI Administrator Role</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Box 5">
            <a:extLst>
              <a:ext uri="{FF2B5EF4-FFF2-40B4-BE49-F238E27FC236}">
                <a16:creationId xmlns:a16="http://schemas.microsoft.com/office/drawing/2014/main" id="{737C3868-C48E-4854-A73E-4144E4990649}"/>
              </a:ext>
            </a:extLst>
          </p:cNvPr>
          <p:cNvSpPr txBox="1"/>
          <p:nvPr/>
        </p:nvSpPr>
        <p:spPr>
          <a:xfrm>
            <a:off x="1596782" y="1875111"/>
            <a:ext cx="476745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No admin perms needed to register Apps!</a:t>
            </a:r>
          </a:p>
        </p:txBody>
      </p:sp>
      <p:graphicFrame>
        <p:nvGraphicFramePr>
          <p:cNvPr id="9" name="Table 8">
            <a:extLst>
              <a:ext uri="{FF2B5EF4-FFF2-40B4-BE49-F238E27FC236}">
                <a16:creationId xmlns:a16="http://schemas.microsoft.com/office/drawing/2014/main" id="{03682BEF-B812-4984-81FC-77EDD51BAA2E}"/>
              </a:ext>
            </a:extLst>
          </p:cNvPr>
          <p:cNvGraphicFramePr>
            <a:graphicFrameLocks noGrp="1"/>
          </p:cNvGraphicFramePr>
          <p:nvPr>
            <p:extLst>
              <p:ext uri="{D42A27DB-BD31-4B8C-83A1-F6EECF244321}">
                <p14:modId xmlns:p14="http://schemas.microsoft.com/office/powerpoint/2010/main" val="1012731838"/>
              </p:ext>
            </p:extLst>
          </p:nvPr>
        </p:nvGraphicFramePr>
        <p:xfrm>
          <a:off x="350370" y="2286182"/>
          <a:ext cx="7425841" cy="4312596"/>
        </p:xfrm>
        <a:graphic>
          <a:graphicData uri="http://schemas.openxmlformats.org/drawingml/2006/table">
            <a:tbl>
              <a:tblPr firstRow="1" bandRow="1">
                <a:tableStyleId>{17292A2E-F333-43FB-9621-5CBBE7FDCDCB}</a:tableStyleId>
              </a:tblPr>
              <a:tblGrid>
                <a:gridCol w="3782026">
                  <a:extLst>
                    <a:ext uri="{9D8B030D-6E8A-4147-A177-3AD203B41FA5}">
                      <a16:colId xmlns:a16="http://schemas.microsoft.com/office/drawing/2014/main" val="911352819"/>
                    </a:ext>
                  </a:extLst>
                </a:gridCol>
                <a:gridCol w="3643815">
                  <a:extLst>
                    <a:ext uri="{9D8B030D-6E8A-4147-A177-3AD203B41FA5}">
                      <a16:colId xmlns:a16="http://schemas.microsoft.com/office/drawing/2014/main" val="1241843996"/>
                    </a:ext>
                  </a:extLst>
                </a:gridCol>
              </a:tblGrid>
              <a:tr h="598089">
                <a:tc>
                  <a:txBody>
                    <a:bodyPr/>
                    <a:lstStyle/>
                    <a:p>
                      <a:pPr algn="ctr"/>
                      <a:r>
                        <a:rPr lang="en-US" sz="2400" dirty="0">
                          <a:solidFill>
                            <a:schemeClr val="tx1">
                              <a:lumMod val="65000"/>
                              <a:lumOff val="35000"/>
                            </a:schemeClr>
                          </a:solidFill>
                          <a:latin typeface="Segoe UI" panose="020B0502040204020203" pitchFamily="34" charset="0"/>
                          <a:cs typeface="Segoe UI" panose="020B0502040204020203" pitchFamily="34" charset="0"/>
                        </a:rPr>
                        <a:t>Administrator type</a:t>
                      </a:r>
                    </a:p>
                  </a:txBody>
                  <a:tcPr>
                    <a:solidFill>
                      <a:srgbClr val="FFCC00"/>
                    </a:solidFill>
                  </a:tcPr>
                </a:tc>
                <a:tc>
                  <a:txBody>
                    <a:bodyPr/>
                    <a:lstStyle/>
                    <a:p>
                      <a:pPr algn="ctr"/>
                      <a:r>
                        <a:rPr lang="en-US" sz="2400" dirty="0">
                          <a:solidFill>
                            <a:schemeClr val="tx1">
                              <a:lumMod val="65000"/>
                              <a:lumOff val="35000"/>
                            </a:schemeClr>
                          </a:solidFill>
                          <a:latin typeface="Segoe UI" panose="020B0502040204020203" pitchFamily="34" charset="0"/>
                          <a:cs typeface="Segoe UI" panose="020B0502040204020203" pitchFamily="34" charset="0"/>
                        </a:rPr>
                        <a:t>Scope</a:t>
                      </a:r>
                    </a:p>
                  </a:txBody>
                  <a:tcPr>
                    <a:solidFill>
                      <a:srgbClr val="FFCC00"/>
                    </a:solidFill>
                  </a:tcPr>
                </a:tc>
                <a:extLst>
                  <a:ext uri="{0D108BD9-81ED-4DB2-BD59-A6C34878D82A}">
                    <a16:rowId xmlns:a16="http://schemas.microsoft.com/office/drawing/2014/main" val="1269211590"/>
                  </a:ext>
                </a:extLst>
              </a:tr>
              <a:tr h="598089">
                <a:tc>
                  <a:txBody>
                    <a:bodyPr/>
                    <a:lstStyle/>
                    <a:p>
                      <a:r>
                        <a:rPr lang="en-US" dirty="0">
                          <a:latin typeface="Segoe UI" panose="020B0502040204020203" pitchFamily="34" charset="0"/>
                          <a:cs typeface="Segoe UI" panose="020B0502040204020203" pitchFamily="34" charset="0"/>
                        </a:rPr>
                        <a:t>Office 365 Global Administrator</a:t>
                      </a:r>
                    </a:p>
                  </a:txBody>
                  <a:tcPr/>
                </a:tc>
                <a:tc>
                  <a:txBody>
                    <a:bodyPr/>
                    <a:lstStyle/>
                    <a:p>
                      <a:r>
                        <a:rPr lang="en-US" dirty="0">
                          <a:latin typeface="Segoe UI" panose="020B0502040204020203" pitchFamily="34" charset="0"/>
                          <a:cs typeface="Segoe UI" panose="020B0502040204020203" pitchFamily="34" charset="0"/>
                        </a:rPr>
                        <a:t>Office 365</a:t>
                      </a:r>
                    </a:p>
                  </a:txBody>
                  <a:tcPr/>
                </a:tc>
                <a:extLst>
                  <a:ext uri="{0D108BD9-81ED-4DB2-BD59-A6C34878D82A}">
                    <a16:rowId xmlns:a16="http://schemas.microsoft.com/office/drawing/2014/main" val="3833870885"/>
                  </a:ext>
                </a:extLst>
              </a:tr>
              <a:tr h="598089">
                <a:tc>
                  <a:txBody>
                    <a:bodyPr/>
                    <a:lstStyle/>
                    <a:p>
                      <a:r>
                        <a:rPr lang="en-US" dirty="0">
                          <a:latin typeface="Segoe UI" panose="020B0502040204020203" pitchFamily="34" charset="0"/>
                          <a:cs typeface="Segoe UI" panose="020B0502040204020203" pitchFamily="34" charset="0"/>
                        </a:rPr>
                        <a:t>Office 365 Billing Administrator</a:t>
                      </a:r>
                    </a:p>
                  </a:txBody>
                  <a:tcPr/>
                </a:tc>
                <a:tc>
                  <a:txBody>
                    <a:bodyPr/>
                    <a:lstStyle/>
                    <a:p>
                      <a:r>
                        <a:rPr lang="en-US" dirty="0">
                          <a:latin typeface="Segoe UI" panose="020B0502040204020203" pitchFamily="34" charset="0"/>
                          <a:cs typeface="Segoe UI" panose="020B0502040204020203" pitchFamily="34" charset="0"/>
                        </a:rPr>
                        <a:t>Office 365</a:t>
                      </a:r>
                    </a:p>
                  </a:txBody>
                  <a:tcPr/>
                </a:tc>
                <a:extLst>
                  <a:ext uri="{0D108BD9-81ED-4DB2-BD59-A6C34878D82A}">
                    <a16:rowId xmlns:a16="http://schemas.microsoft.com/office/drawing/2014/main" val="2267731941"/>
                  </a:ext>
                </a:extLst>
              </a:tr>
              <a:tr h="598089">
                <a:tc>
                  <a:txBody>
                    <a:bodyPr/>
                    <a:lstStyle/>
                    <a:p>
                      <a:r>
                        <a:rPr lang="en-US" dirty="0">
                          <a:latin typeface="Segoe UI" panose="020B0502040204020203" pitchFamily="34" charset="0"/>
                          <a:cs typeface="Segoe UI" panose="020B0502040204020203" pitchFamily="34" charset="0"/>
                        </a:rPr>
                        <a:t>Power BI Service Administrator</a:t>
                      </a:r>
                    </a:p>
                  </a:txBody>
                  <a:tcPr/>
                </a:tc>
                <a:tc>
                  <a:txBody>
                    <a:bodyPr/>
                    <a:lstStyle/>
                    <a:p>
                      <a:r>
                        <a:rPr lang="en-US" dirty="0">
                          <a:latin typeface="Segoe UI" panose="020B0502040204020203" pitchFamily="34" charset="0"/>
                          <a:cs typeface="Segoe UI" panose="020B0502040204020203" pitchFamily="34" charset="0"/>
                        </a:rPr>
                        <a:t>Power BI</a:t>
                      </a:r>
                    </a:p>
                  </a:txBody>
                  <a:tcPr/>
                </a:tc>
                <a:extLst>
                  <a:ext uri="{0D108BD9-81ED-4DB2-BD59-A6C34878D82A}">
                    <a16:rowId xmlns:a16="http://schemas.microsoft.com/office/drawing/2014/main" val="1827592381"/>
                  </a:ext>
                </a:extLst>
              </a:tr>
              <a:tr h="598089">
                <a:tc>
                  <a:txBody>
                    <a:bodyPr/>
                    <a:lstStyle/>
                    <a:p>
                      <a:r>
                        <a:rPr lang="en-US" dirty="0">
                          <a:latin typeface="Segoe UI" panose="020B0502040204020203" pitchFamily="34" charset="0"/>
                          <a:cs typeface="Segoe UI" panose="020B0502040204020203" pitchFamily="34" charset="0"/>
                        </a:rPr>
                        <a:t>Power BI Capacity Administrator</a:t>
                      </a:r>
                    </a:p>
                  </a:txBody>
                  <a:tcPr/>
                </a:tc>
                <a:tc>
                  <a:txBody>
                    <a:bodyPr/>
                    <a:lstStyle/>
                    <a:p>
                      <a:r>
                        <a:rPr lang="en-US" dirty="0">
                          <a:latin typeface="Segoe UI" panose="020B0502040204020203" pitchFamily="34" charset="0"/>
                          <a:cs typeface="Segoe UI" panose="020B0502040204020203" pitchFamily="34" charset="0"/>
                        </a:rPr>
                        <a:t>A single capacity</a:t>
                      </a:r>
                    </a:p>
                    <a:p>
                      <a:r>
                        <a:rPr lang="en-US" dirty="0">
                          <a:latin typeface="Segoe UI" panose="020B0502040204020203" pitchFamily="34" charset="0"/>
                          <a:cs typeface="Segoe UI" panose="020B0502040204020203" pitchFamily="34" charset="0"/>
                        </a:rPr>
                        <a:t>(Premium or Azure)</a:t>
                      </a:r>
                    </a:p>
                  </a:txBody>
                  <a:tcPr/>
                </a:tc>
                <a:extLst>
                  <a:ext uri="{0D108BD9-81ED-4DB2-BD59-A6C34878D82A}">
                    <a16:rowId xmlns:a16="http://schemas.microsoft.com/office/drawing/2014/main" val="3663278270"/>
                  </a:ext>
                </a:extLst>
              </a:tr>
              <a:tr h="598089">
                <a:tc>
                  <a:txBody>
                    <a:bodyPr/>
                    <a:lstStyle/>
                    <a:p>
                      <a:r>
                        <a:rPr lang="en-US" dirty="0">
                          <a:latin typeface="Segoe UI" panose="020B0502040204020203" pitchFamily="34" charset="0"/>
                          <a:cs typeface="Segoe UI" panose="020B0502040204020203" pitchFamily="34" charset="0"/>
                        </a:rPr>
                        <a:t>Power BI App Workspace Administrator</a:t>
                      </a:r>
                    </a:p>
                  </a:txBody>
                  <a:tcPr/>
                </a:tc>
                <a:tc>
                  <a:txBody>
                    <a:bodyPr/>
                    <a:lstStyle/>
                    <a:p>
                      <a:r>
                        <a:rPr lang="en-US" dirty="0">
                          <a:latin typeface="Segoe UI" panose="020B0502040204020203" pitchFamily="34" charset="0"/>
                          <a:cs typeface="Segoe UI" panose="020B0502040204020203" pitchFamily="34" charset="0"/>
                        </a:rPr>
                        <a:t>A single app workspace</a:t>
                      </a:r>
                    </a:p>
                  </a:txBody>
                  <a:tcPr/>
                </a:tc>
                <a:extLst>
                  <a:ext uri="{0D108BD9-81ED-4DB2-BD59-A6C34878D82A}">
                    <a16:rowId xmlns:a16="http://schemas.microsoft.com/office/drawing/2014/main" val="1000421317"/>
                  </a:ext>
                </a:extLst>
              </a:tr>
              <a:tr h="598089">
                <a:tc>
                  <a:txBody>
                    <a:bodyPr/>
                    <a:lstStyle/>
                    <a:p>
                      <a:r>
                        <a:rPr lang="en-US" dirty="0">
                          <a:latin typeface="Segoe UI" panose="020B0502040204020203" pitchFamily="34" charset="0"/>
                          <a:cs typeface="Segoe UI" panose="020B0502040204020203" pitchFamily="34" charset="0"/>
                        </a:rPr>
                        <a:t>Power Platform Service Administrator</a:t>
                      </a:r>
                      <a:endParaRPr lang="en-US" i="1" dirty="0">
                        <a:latin typeface="Segoe UI" panose="020B0502040204020203" pitchFamily="34" charset="0"/>
                        <a:cs typeface="Segoe UI" panose="020B0502040204020203" pitchFamily="34" charset="0"/>
                      </a:endParaRPr>
                    </a:p>
                  </a:txBody>
                  <a:tcPr/>
                </a:tc>
                <a:tc>
                  <a:txBody>
                    <a:bodyPr/>
                    <a:lstStyle/>
                    <a:p>
                      <a:r>
                        <a:rPr lang="en-US" dirty="0">
                          <a:latin typeface="Segoe UI" panose="020B0502040204020203" pitchFamily="34" charset="0"/>
                          <a:cs typeface="Segoe UI" panose="020B0502040204020203" pitchFamily="34" charset="0"/>
                        </a:rPr>
                        <a:t>Power Platform</a:t>
                      </a:r>
                      <a:endParaRPr lang="en-US" i="1"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261047546"/>
                  </a:ext>
                </a:extLst>
              </a:tr>
            </a:tbl>
          </a:graphicData>
        </a:graphic>
      </p:graphicFrame>
      <p:sp>
        <p:nvSpPr>
          <p:cNvPr id="11" name="Arrow: Right 10" descr="Arrow cross referencing the admin center access configuration: Power BI for PowerBI Admin">
            <a:extLst>
              <a:ext uri="{FF2B5EF4-FFF2-40B4-BE49-F238E27FC236}">
                <a16:creationId xmlns:a16="http://schemas.microsoft.com/office/drawing/2014/main" id="{B919F7F4-C13C-4B0A-83A9-7C7F2E4C5EDF}"/>
              </a:ext>
            </a:extLst>
          </p:cNvPr>
          <p:cNvSpPr/>
          <p:nvPr/>
        </p:nvSpPr>
        <p:spPr bwMode="auto">
          <a:xfrm rot="20402856">
            <a:off x="6796320" y="3057656"/>
            <a:ext cx="1373856" cy="230587"/>
          </a:xfrm>
          <a:prstGeom prst="rightArrow">
            <a:avLst>
              <a:gd name="adj1" fmla="val 45696"/>
              <a:gd name="adj2" fmla="val 5000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Arrow: Right 11" descr="Arrow cross referencing the admin center access configuration: Office 365 to Exchange Admin">
            <a:extLst>
              <a:ext uri="{FF2B5EF4-FFF2-40B4-BE49-F238E27FC236}">
                <a16:creationId xmlns:a16="http://schemas.microsoft.com/office/drawing/2014/main" id="{DF93041B-74FD-4649-8ED2-52BE90FA74D4}"/>
              </a:ext>
            </a:extLst>
          </p:cNvPr>
          <p:cNvSpPr/>
          <p:nvPr/>
        </p:nvSpPr>
        <p:spPr bwMode="auto">
          <a:xfrm rot="17721431">
            <a:off x="6923093" y="3796991"/>
            <a:ext cx="1657992" cy="205848"/>
          </a:xfrm>
          <a:prstGeom prst="rightArrow">
            <a:avLst>
              <a:gd name="adj1" fmla="val 52736"/>
              <a:gd name="adj2" fmla="val 5000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Arrow: Right 7" descr="Error pointing towards the user no admin center, vs Admin Center selected configuration">
            <a:extLst>
              <a:ext uri="{FF2B5EF4-FFF2-40B4-BE49-F238E27FC236}">
                <a16:creationId xmlns:a16="http://schemas.microsoft.com/office/drawing/2014/main" id="{0DB37924-36C6-48EA-90FE-7F342C666A42}"/>
              </a:ext>
            </a:extLst>
          </p:cNvPr>
          <p:cNvSpPr/>
          <p:nvPr/>
        </p:nvSpPr>
        <p:spPr bwMode="auto">
          <a:xfrm>
            <a:off x="6593080" y="1815786"/>
            <a:ext cx="1462784" cy="396802"/>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rrow: Right 14" descr="Arrow cross referencing the admin center access configuration: Power BI for PowerBI Admin">
            <a:extLst>
              <a:ext uri="{FF2B5EF4-FFF2-40B4-BE49-F238E27FC236}">
                <a16:creationId xmlns:a16="http://schemas.microsoft.com/office/drawing/2014/main" id="{DD0DAA2D-1366-41DE-9561-3D6BD6CCDFDF}"/>
              </a:ext>
            </a:extLst>
          </p:cNvPr>
          <p:cNvSpPr/>
          <p:nvPr/>
        </p:nvSpPr>
        <p:spPr bwMode="auto">
          <a:xfrm>
            <a:off x="6893856" y="6313943"/>
            <a:ext cx="1373856" cy="230587"/>
          </a:xfrm>
          <a:prstGeom prst="rightArrow">
            <a:avLst>
              <a:gd name="adj1" fmla="val 45696"/>
              <a:gd name="adj2" fmla="val 5000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descr="Description of Power BI Admin role">
            <a:extLst>
              <a:ext uri="{FF2B5EF4-FFF2-40B4-BE49-F238E27FC236}">
                <a16:creationId xmlns:a16="http://schemas.microsoft.com/office/drawing/2014/main" id="{248C2BDC-BE4F-41DA-A264-387CADF363DD}"/>
              </a:ext>
            </a:extLst>
          </p:cNvPr>
          <p:cNvGrpSpPr/>
          <p:nvPr/>
        </p:nvGrpSpPr>
        <p:grpSpPr>
          <a:xfrm>
            <a:off x="8168287" y="1815786"/>
            <a:ext cx="2497648" cy="4727448"/>
            <a:chOff x="8168287" y="1815786"/>
            <a:chExt cx="2497648" cy="4727448"/>
          </a:xfrm>
        </p:grpSpPr>
        <p:pic>
          <p:nvPicPr>
            <p:cNvPr id="14" name="Picture 13">
              <a:extLst>
                <a:ext uri="{FF2B5EF4-FFF2-40B4-BE49-F238E27FC236}">
                  <a16:creationId xmlns:a16="http://schemas.microsoft.com/office/drawing/2014/main" id="{C8277229-7ED6-40A7-B92E-8F64BB09DA9F}"/>
                </a:ext>
              </a:extLst>
            </p:cNvPr>
            <p:cNvPicPr>
              <a:picLocks noChangeAspect="1"/>
            </p:cNvPicPr>
            <p:nvPr/>
          </p:nvPicPr>
          <p:blipFill>
            <a:blip r:embed="rId3"/>
            <a:stretch>
              <a:fillRect/>
            </a:stretch>
          </p:blipFill>
          <p:spPr>
            <a:xfrm>
              <a:off x="8200123" y="1815786"/>
              <a:ext cx="2465812" cy="4727448"/>
            </a:xfrm>
            <a:prstGeom prst="rect">
              <a:avLst/>
            </a:prstGeom>
          </p:spPr>
        </p:pic>
        <p:sp>
          <p:nvSpPr>
            <p:cNvPr id="16" name="Rectangle 15">
              <a:extLst>
                <a:ext uri="{FF2B5EF4-FFF2-40B4-BE49-F238E27FC236}">
                  <a16:creationId xmlns:a16="http://schemas.microsoft.com/office/drawing/2014/main" id="{88B1FCEA-F37E-4763-A124-3BC3B57BE485}"/>
                </a:ext>
              </a:extLst>
            </p:cNvPr>
            <p:cNvSpPr/>
            <p:nvPr/>
          </p:nvSpPr>
          <p:spPr>
            <a:xfrm>
              <a:off x="8168287" y="1815786"/>
              <a:ext cx="1652369" cy="335484"/>
            </a:xfrm>
            <a:prstGeom prst="rect">
              <a:avLst/>
            </a:prstGeom>
            <a:noFill/>
            <a:ln w="38100">
              <a:solidFill>
                <a:srgbClr val="FF8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0D499F5-C264-4311-8D52-D575F115FEF6}"/>
                </a:ext>
              </a:extLst>
            </p:cNvPr>
            <p:cNvSpPr/>
            <p:nvPr/>
          </p:nvSpPr>
          <p:spPr>
            <a:xfrm>
              <a:off x="8200123" y="2455784"/>
              <a:ext cx="1652369" cy="521538"/>
            </a:xfrm>
            <a:prstGeom prst="rect">
              <a:avLst/>
            </a:prstGeom>
            <a:noFill/>
            <a:ln w="38100">
              <a:solidFill>
                <a:srgbClr val="FF8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590DED2-B278-48A1-90BC-888E36A5078C}"/>
                </a:ext>
              </a:extLst>
            </p:cNvPr>
            <p:cNvSpPr/>
            <p:nvPr/>
          </p:nvSpPr>
          <p:spPr>
            <a:xfrm>
              <a:off x="8267712" y="6205636"/>
              <a:ext cx="1652369" cy="335484"/>
            </a:xfrm>
            <a:prstGeom prst="rect">
              <a:avLst/>
            </a:prstGeom>
            <a:noFill/>
            <a:ln w="38100">
              <a:solidFill>
                <a:srgbClr val="FF8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ooter Placeholder 8">
            <a:extLst>
              <a:ext uri="{FF2B5EF4-FFF2-40B4-BE49-F238E27FC236}">
                <a16:creationId xmlns:a16="http://schemas.microsoft.com/office/drawing/2014/main" id="{4B9C35AB-B25A-4048-A00A-F906F4898D01}"/>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45001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P spid="8"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Typical Admin Tasks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2EA76048-E085-4622-A656-4980EF150381}"/>
              </a:ext>
            </a:extLst>
          </p:cNvPr>
          <p:cNvSpPr txBox="1">
            <a:spLocks/>
          </p:cNvSpPr>
          <p:nvPr/>
        </p:nvSpPr>
        <p:spPr>
          <a:xfrm>
            <a:off x="457200" y="2019935"/>
            <a:ext cx="10575925" cy="47275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Global Admin</a:t>
            </a:r>
          </a:p>
          <a:p>
            <a:pPr lvl="1" indent="-342900" defTabSz="914367">
              <a:defRPr/>
            </a:pPr>
            <a:r>
              <a:rPr lang="en-US" dirty="0">
                <a:solidFill>
                  <a:srgbClr val="1A1A1A"/>
                </a:solidFill>
                <a:latin typeface="Segoe UI" panose="020B0502040204020203" pitchFamily="34" charset="0"/>
                <a:cs typeface="Segoe UI" panose="020B0502040204020203" pitchFamily="34" charset="0"/>
              </a:rPr>
              <a:t>Assigning licenses</a:t>
            </a:r>
          </a:p>
          <a:p>
            <a:pPr lvl="1" indent="-342900" defTabSz="914367">
              <a:defRPr/>
            </a:pPr>
            <a:r>
              <a:rPr lang="en-US" dirty="0">
                <a:solidFill>
                  <a:srgbClr val="1A1A1A"/>
                </a:solidFill>
                <a:latin typeface="Segoe UI" panose="020B0502040204020203" pitchFamily="34" charset="0"/>
                <a:cs typeface="Segoe UI" panose="020B0502040204020203" pitchFamily="34" charset="0"/>
              </a:rPr>
              <a:t>Audit logging</a:t>
            </a:r>
          </a:p>
          <a:p>
            <a:pPr marL="0" indent="0" defTabSz="914367">
              <a:buFont typeface="Arial" panose="020B0604020202020204" pitchFamily="34" charset="0"/>
              <a:buNone/>
              <a:defRPr/>
            </a:pPr>
            <a:endParaRPr lang="en-US" sz="2400" dirty="0">
              <a:solidFill>
                <a:srgbClr val="1A1A1A"/>
              </a:solidFill>
              <a:latin typeface="Segoe UI" panose="020B0502040204020203" pitchFamily="34" charset="0"/>
              <a:cs typeface="Segoe UI" panose="020B0502040204020203" pitchFamily="34" charset="0"/>
            </a:endParaRPr>
          </a:p>
          <a:p>
            <a:pPr marL="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Power Platform Administrator</a:t>
            </a:r>
          </a:p>
          <a:p>
            <a:pPr marL="800100" lvl="1" indent="-457200" defTabSz="914367">
              <a:defRPr/>
            </a:pPr>
            <a:r>
              <a:rPr lang="en-US" dirty="0">
                <a:solidFill>
                  <a:srgbClr val="1A1A1A"/>
                </a:solidFill>
                <a:latin typeface="Segoe UI" panose="020B0502040204020203" pitchFamily="34" charset="0"/>
                <a:cs typeface="Segoe UI" panose="020B0502040204020203" pitchFamily="34" charset="0"/>
              </a:rPr>
              <a:t>Manage Gateways (coming soon)</a:t>
            </a:r>
          </a:p>
          <a:p>
            <a:pPr marL="0" indent="0" defTabSz="914367">
              <a:buFont typeface="Arial" panose="020B0604020202020204" pitchFamily="34" charset="0"/>
              <a:buNone/>
              <a:defRPr/>
            </a:pPr>
            <a:endParaRPr lang="en-US" sz="2400" dirty="0">
              <a:solidFill>
                <a:srgbClr val="1A1A1A"/>
              </a:solidFill>
              <a:latin typeface="Segoe UI" panose="020B0502040204020203" pitchFamily="34" charset="0"/>
              <a:cs typeface="Segoe UI" panose="020B0502040204020203" pitchFamily="34" charset="0"/>
            </a:endParaRPr>
          </a:p>
          <a:p>
            <a:pPr marL="0" indent="0" defTabSz="914367">
              <a:buFont typeface="Arial" panose="020B0604020202020204" pitchFamily="34" charset="0"/>
              <a:buNone/>
              <a:defRPr/>
            </a:pPr>
            <a:r>
              <a:rPr lang="en-US" sz="2400" dirty="0">
                <a:solidFill>
                  <a:srgbClr val="1A1A1A"/>
                </a:solidFill>
                <a:latin typeface="Segoe UI" panose="020B0502040204020203" pitchFamily="34" charset="0"/>
                <a:cs typeface="Segoe UI" panose="020B0502040204020203" pitchFamily="34" charset="0"/>
              </a:rPr>
              <a:t>Power BI Administrator</a:t>
            </a:r>
          </a:p>
          <a:p>
            <a:pPr lvl="1" indent="-342900" defTabSz="914367">
              <a:defRPr/>
            </a:pPr>
            <a:r>
              <a:rPr lang="en-US" dirty="0">
                <a:solidFill>
                  <a:srgbClr val="1A1A1A"/>
                </a:solidFill>
                <a:latin typeface="Segoe UI" panose="020B0502040204020203" pitchFamily="34" charset="0"/>
                <a:cs typeface="Segoe UI" panose="020B0502040204020203" pitchFamily="34" charset="0"/>
              </a:rPr>
              <a:t>Controlling access</a:t>
            </a:r>
          </a:p>
          <a:p>
            <a:pPr lvl="1" indent="-342900" defTabSz="914367">
              <a:defRPr/>
            </a:pPr>
            <a:r>
              <a:rPr lang="en-US" dirty="0">
                <a:solidFill>
                  <a:srgbClr val="1A1A1A"/>
                </a:solidFill>
                <a:latin typeface="Segoe UI" panose="020B0502040204020203" pitchFamily="34" charset="0"/>
                <a:cs typeface="Segoe UI" panose="020B0502040204020203" pitchFamily="34" charset="0"/>
              </a:rPr>
              <a:t>Controlling Power BI tenant features</a:t>
            </a:r>
          </a:p>
          <a:p>
            <a:pPr lvl="1" indent="-342900" defTabSz="914367">
              <a:defRPr/>
            </a:pPr>
            <a:r>
              <a:rPr lang="en-US" dirty="0">
                <a:solidFill>
                  <a:srgbClr val="1A1A1A"/>
                </a:solidFill>
                <a:latin typeface="Segoe UI" panose="020B0502040204020203" pitchFamily="34" charset="0"/>
                <a:cs typeface="Segoe UI" panose="020B0502040204020203" pitchFamily="34" charset="0"/>
              </a:rPr>
              <a:t>Manage Gateways</a:t>
            </a:r>
          </a:p>
          <a:p>
            <a:pPr lvl="1" indent="-342900" defTabSz="914367">
              <a:defRPr/>
            </a:pPr>
            <a:r>
              <a:rPr lang="en-US" dirty="0">
                <a:solidFill>
                  <a:srgbClr val="1A1A1A"/>
                </a:solidFill>
                <a:latin typeface="Segoe UI" panose="020B0502040204020203" pitchFamily="34" charset="0"/>
                <a:cs typeface="Segoe UI" panose="020B0502040204020203" pitchFamily="34" charset="0"/>
              </a:rPr>
              <a:t>Activity Log</a:t>
            </a:r>
          </a:p>
          <a:p>
            <a:pPr lvl="1" indent="-342900" defTabSz="914367">
              <a:defRPr/>
            </a:pPr>
            <a:r>
              <a:rPr lang="en-US" dirty="0">
                <a:solidFill>
                  <a:srgbClr val="1A1A1A"/>
                </a:solidFill>
                <a:latin typeface="Segoe UI" panose="020B0502040204020203" pitchFamily="34" charset="0"/>
                <a:cs typeface="Segoe UI" panose="020B0502040204020203" pitchFamily="34" charset="0"/>
              </a:rPr>
              <a:t>Monitoring usage</a:t>
            </a:r>
          </a:p>
        </p:txBody>
      </p:sp>
      <p:sp>
        <p:nvSpPr>
          <p:cNvPr id="8" name="Footer Placeholder 8">
            <a:extLst>
              <a:ext uri="{FF2B5EF4-FFF2-40B4-BE49-F238E27FC236}">
                <a16:creationId xmlns:a16="http://schemas.microsoft.com/office/drawing/2014/main" id="{C9F92AF2-C85E-4DB3-A271-15762AA22871}"/>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278897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Typical Admin Tools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dirty="0"/>
          </a:p>
        </p:txBody>
      </p:sp>
      <p:sp>
        <p:nvSpPr>
          <p:cNvPr id="6" name="Text Placeholder 5">
            <a:extLst>
              <a:ext uri="{FF2B5EF4-FFF2-40B4-BE49-F238E27FC236}">
                <a16:creationId xmlns:a16="http://schemas.microsoft.com/office/drawing/2014/main" id="{12499205-E06D-4D6E-9AA7-B2D037A41035}"/>
              </a:ext>
            </a:extLst>
          </p:cNvPr>
          <p:cNvSpPr txBox="1">
            <a:spLocks/>
          </p:cNvSpPr>
          <p:nvPr/>
        </p:nvSpPr>
        <p:spPr>
          <a:xfrm>
            <a:off x="273056" y="1914786"/>
            <a:ext cx="4865366" cy="32742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285750" defTabSz="914367">
              <a:defRPr/>
            </a:pPr>
            <a:r>
              <a:rPr lang="en-US" sz="2400" dirty="0">
                <a:solidFill>
                  <a:srgbClr val="1A1A1A"/>
                </a:solidFill>
                <a:latin typeface="Segoe UI" panose="020B0502040204020203" pitchFamily="34" charset="0"/>
                <a:cs typeface="Segoe UI" panose="020B0502040204020203" pitchFamily="34" charset="0"/>
              </a:rPr>
              <a:t>Power BI Admin Portal</a:t>
            </a:r>
          </a:p>
          <a:p>
            <a:pPr marL="171450" indent="-285750" defTabSz="914367">
              <a:defRPr/>
            </a:pPr>
            <a:r>
              <a:rPr lang="en-US" sz="2400" dirty="0">
                <a:solidFill>
                  <a:srgbClr val="1A1A1A"/>
                </a:solidFill>
                <a:latin typeface="Segoe UI" panose="020B0502040204020203" pitchFamily="34" charset="0"/>
                <a:cs typeface="Segoe UI" panose="020B0502040204020203" pitchFamily="34" charset="0"/>
              </a:rPr>
              <a:t>Power BI Gateway Management</a:t>
            </a:r>
          </a:p>
          <a:p>
            <a:pPr marL="171450" indent="-285750" defTabSz="914367">
              <a:defRPr/>
            </a:pPr>
            <a:r>
              <a:rPr lang="en-US" sz="2400" dirty="0">
                <a:solidFill>
                  <a:srgbClr val="1A1A1A"/>
                </a:solidFill>
                <a:latin typeface="Segoe UI" panose="020B0502040204020203" pitchFamily="34" charset="0"/>
                <a:cs typeface="Segoe UI" panose="020B0502040204020203" pitchFamily="34" charset="0"/>
              </a:rPr>
              <a:t>Power Platform Admin Center</a:t>
            </a:r>
            <a:endParaRPr lang="en-US" sz="2400" i="1" dirty="0">
              <a:solidFill>
                <a:srgbClr val="1A1A1A"/>
              </a:solidFill>
              <a:latin typeface="Segoe UI" panose="020B0502040204020203" pitchFamily="34" charset="0"/>
              <a:cs typeface="Segoe UI" panose="020B0502040204020203" pitchFamily="34" charset="0"/>
            </a:endParaRPr>
          </a:p>
          <a:p>
            <a:pPr marL="171450" indent="-285750" defTabSz="914367">
              <a:defRPr/>
            </a:pPr>
            <a:r>
              <a:rPr lang="en-US" sz="2400" dirty="0">
                <a:solidFill>
                  <a:srgbClr val="1A1A1A"/>
                </a:solidFill>
                <a:latin typeface="Segoe UI" panose="020B0502040204020203" pitchFamily="34" charset="0"/>
                <a:cs typeface="Segoe UI" panose="020B0502040204020203" pitchFamily="34" charset="0"/>
              </a:rPr>
              <a:t>Microsoft 365 Admin Center</a:t>
            </a:r>
          </a:p>
          <a:p>
            <a:pPr marL="171450" indent="-285750" defTabSz="914367">
              <a:defRPr/>
            </a:pPr>
            <a:r>
              <a:rPr lang="en-US" sz="2400" dirty="0">
                <a:solidFill>
                  <a:srgbClr val="1A1A1A"/>
                </a:solidFill>
                <a:latin typeface="Segoe UI" panose="020B0502040204020203" pitchFamily="34" charset="0"/>
                <a:cs typeface="Segoe UI" panose="020B0502040204020203" pitchFamily="34" charset="0"/>
              </a:rPr>
              <a:t>Security &amp; Compliance Center</a:t>
            </a:r>
          </a:p>
          <a:p>
            <a:pPr marL="171450" indent="-285750" defTabSz="914367">
              <a:defRPr/>
            </a:pPr>
            <a:r>
              <a:rPr lang="en-US" sz="2400" dirty="0">
                <a:solidFill>
                  <a:srgbClr val="1A1A1A"/>
                </a:solidFill>
                <a:latin typeface="Segoe UI" panose="020B0502040204020203" pitchFamily="34" charset="0"/>
                <a:cs typeface="Segoe UI" panose="020B0502040204020203" pitchFamily="34" charset="0"/>
              </a:rPr>
              <a:t>Azure Active Directory Portal</a:t>
            </a:r>
          </a:p>
          <a:p>
            <a:pPr marL="171450" indent="-285750" defTabSz="914367">
              <a:defRPr/>
            </a:pPr>
            <a:r>
              <a:rPr lang="en-US" sz="2400" dirty="0">
                <a:solidFill>
                  <a:srgbClr val="1A1A1A"/>
                </a:solidFill>
                <a:latin typeface="Segoe UI" panose="020B0502040204020203" pitchFamily="34" charset="0"/>
                <a:cs typeface="Segoe UI" panose="020B0502040204020203" pitchFamily="34" charset="0"/>
              </a:rPr>
              <a:t>PowerShell</a:t>
            </a:r>
          </a:p>
          <a:p>
            <a:pPr marL="171450" indent="-285750" defTabSz="914367">
              <a:defRPr/>
            </a:pPr>
            <a:r>
              <a:rPr lang="en-US" sz="2400" dirty="0">
                <a:solidFill>
                  <a:srgbClr val="1A1A1A"/>
                </a:solidFill>
                <a:latin typeface="Segoe UI" panose="020B0502040204020203" pitchFamily="34" charset="0"/>
                <a:cs typeface="Segoe UI" panose="020B0502040204020203" pitchFamily="34" charset="0"/>
              </a:rPr>
              <a:t>REST APIs</a:t>
            </a:r>
          </a:p>
        </p:txBody>
      </p:sp>
      <p:pic>
        <p:nvPicPr>
          <p:cNvPr id="8" name="Picture 7" descr="Picture of Admin portal usage metrics screen, The usage metrics displayed is 72 - number if user Dashboards card &amp; The column chart of the most consumed dashboard by user">
            <a:extLst>
              <a:ext uri="{FF2B5EF4-FFF2-40B4-BE49-F238E27FC236}">
                <a16:creationId xmlns:a16="http://schemas.microsoft.com/office/drawing/2014/main" id="{C86AF82B-E13C-4246-A696-03B9A5E3DEB7}"/>
              </a:ext>
            </a:extLst>
          </p:cNvPr>
          <p:cNvPicPr>
            <a:picLocks noChangeAspect="1"/>
          </p:cNvPicPr>
          <p:nvPr/>
        </p:nvPicPr>
        <p:blipFill>
          <a:blip r:embed="rId3"/>
          <a:stretch>
            <a:fillRect/>
          </a:stretch>
        </p:blipFill>
        <p:spPr>
          <a:xfrm>
            <a:off x="5009475" y="1788254"/>
            <a:ext cx="5912002" cy="3707854"/>
          </a:xfrm>
          <a:prstGeom prst="rect">
            <a:avLst/>
          </a:prstGeom>
        </p:spPr>
      </p:pic>
      <p:pic>
        <p:nvPicPr>
          <p:cNvPr id="9" name="Picture 8" descr="Screen Capture of Gateways management page in PowerBI service. The Gateway cluster is selected and there are 8 diffrent data connections displayed. Some of the connections showing warning signes. There is an option to test all the connections.">
            <a:extLst>
              <a:ext uri="{FF2B5EF4-FFF2-40B4-BE49-F238E27FC236}">
                <a16:creationId xmlns:a16="http://schemas.microsoft.com/office/drawing/2014/main" id="{A761493C-ED6E-4020-91E5-362EEB2591BF}"/>
              </a:ext>
            </a:extLst>
          </p:cNvPr>
          <p:cNvPicPr>
            <a:picLocks noChangeAspect="1"/>
          </p:cNvPicPr>
          <p:nvPr/>
        </p:nvPicPr>
        <p:blipFill>
          <a:blip r:embed="rId4"/>
          <a:stretch>
            <a:fillRect/>
          </a:stretch>
        </p:blipFill>
        <p:spPr>
          <a:xfrm>
            <a:off x="5186748" y="2030089"/>
            <a:ext cx="5922901" cy="3698523"/>
          </a:xfrm>
          <a:prstGeom prst="rect">
            <a:avLst/>
          </a:prstGeom>
        </p:spPr>
      </p:pic>
      <p:pic>
        <p:nvPicPr>
          <p:cNvPr id="11" name="Picture 10" descr="Power Platform admin center">
            <a:extLst>
              <a:ext uri="{FF2B5EF4-FFF2-40B4-BE49-F238E27FC236}">
                <a16:creationId xmlns:a16="http://schemas.microsoft.com/office/drawing/2014/main" id="{10B45F4C-1428-4EEB-89C6-B2E04EFA50D6}"/>
              </a:ext>
            </a:extLst>
          </p:cNvPr>
          <p:cNvPicPr>
            <a:picLocks noChangeAspect="1"/>
          </p:cNvPicPr>
          <p:nvPr/>
        </p:nvPicPr>
        <p:blipFill>
          <a:blip r:embed="rId5"/>
          <a:stretch>
            <a:fillRect/>
          </a:stretch>
        </p:blipFill>
        <p:spPr>
          <a:xfrm>
            <a:off x="5499661" y="2332433"/>
            <a:ext cx="5879181" cy="3869340"/>
          </a:xfrm>
          <a:prstGeom prst="rect">
            <a:avLst/>
          </a:prstGeom>
        </p:spPr>
      </p:pic>
      <p:pic>
        <p:nvPicPr>
          <p:cNvPr id="12" name="Picture 11" descr="Screent capture of Microsoft O365 Admin Cernter. the Home screent, Showing the Active Directory Connect Status. The last directory sync was more than 3 days ago - Red Error indicator. The Password Sync showing no recent synchronization - red Error indicator.">
            <a:extLst>
              <a:ext uri="{FF2B5EF4-FFF2-40B4-BE49-F238E27FC236}">
                <a16:creationId xmlns:a16="http://schemas.microsoft.com/office/drawing/2014/main" id="{243460B8-4251-4E94-9FB4-1DD2C9D125D9}"/>
              </a:ext>
            </a:extLst>
          </p:cNvPr>
          <p:cNvPicPr>
            <a:picLocks noChangeAspect="1"/>
          </p:cNvPicPr>
          <p:nvPr/>
        </p:nvPicPr>
        <p:blipFill>
          <a:blip r:embed="rId6"/>
          <a:stretch>
            <a:fillRect/>
          </a:stretch>
        </p:blipFill>
        <p:spPr>
          <a:xfrm>
            <a:off x="5822202" y="2634778"/>
            <a:ext cx="5600360" cy="3869339"/>
          </a:xfrm>
          <a:prstGeom prst="rect">
            <a:avLst/>
          </a:prstGeom>
        </p:spPr>
      </p:pic>
      <p:pic>
        <p:nvPicPr>
          <p:cNvPr id="13" name="Picture 12" descr="Screen capture of security and compliance, the Audit log search page. The screen contains a search window for activities, start date and end date.">
            <a:extLst>
              <a:ext uri="{FF2B5EF4-FFF2-40B4-BE49-F238E27FC236}">
                <a16:creationId xmlns:a16="http://schemas.microsoft.com/office/drawing/2014/main" id="{0FB225BB-7F59-4042-A2CA-D6217B145446}"/>
              </a:ext>
            </a:extLst>
          </p:cNvPr>
          <p:cNvPicPr>
            <a:picLocks noChangeAspect="1"/>
          </p:cNvPicPr>
          <p:nvPr/>
        </p:nvPicPr>
        <p:blipFill>
          <a:blip r:embed="rId7"/>
          <a:stretch>
            <a:fillRect/>
          </a:stretch>
        </p:blipFill>
        <p:spPr>
          <a:xfrm>
            <a:off x="6216597" y="2969528"/>
            <a:ext cx="5443990" cy="3831525"/>
          </a:xfrm>
          <a:prstGeom prst="rect">
            <a:avLst/>
          </a:prstGeom>
        </p:spPr>
      </p:pic>
      <p:pic>
        <p:nvPicPr>
          <p:cNvPr id="14" name="Picture 13" descr="Screen capture of Microsoft Azure portal. The overview page. The page contains the following balde items: Overview - opened, Getting started, Users, Groups, Roles and administrators Enterprise Applicaitons and Devices. The opened Overview contains a line chart of number of sign ins, by date as the x axis.">
            <a:extLst>
              <a:ext uri="{FF2B5EF4-FFF2-40B4-BE49-F238E27FC236}">
                <a16:creationId xmlns:a16="http://schemas.microsoft.com/office/drawing/2014/main" id="{D3626034-6A08-45F7-967C-D164D897EFD2}"/>
              </a:ext>
            </a:extLst>
          </p:cNvPr>
          <p:cNvPicPr>
            <a:picLocks noChangeAspect="1"/>
          </p:cNvPicPr>
          <p:nvPr/>
        </p:nvPicPr>
        <p:blipFill>
          <a:blip r:embed="rId8"/>
          <a:stretch>
            <a:fillRect/>
          </a:stretch>
        </p:blipFill>
        <p:spPr>
          <a:xfrm>
            <a:off x="6440097" y="3256695"/>
            <a:ext cx="5614885" cy="3389562"/>
          </a:xfrm>
          <a:prstGeom prst="rect">
            <a:avLst/>
          </a:prstGeom>
        </p:spPr>
      </p:pic>
      <p:pic>
        <p:nvPicPr>
          <p:cNvPr id="15" name="Picture 14" descr="Screen capture of Windows PowerShell administrator. The command: Get-PowerBIworkspace - Scope Organization. The output is shown for each workspace with the following details: Id, Name, Type, State, IsReadonly, IsDedicatedCapacity, CapacityId.">
            <a:extLst>
              <a:ext uri="{FF2B5EF4-FFF2-40B4-BE49-F238E27FC236}">
                <a16:creationId xmlns:a16="http://schemas.microsoft.com/office/drawing/2014/main" id="{4B43E520-8F72-455C-A3ED-6DD9B5F381EA}"/>
              </a:ext>
            </a:extLst>
          </p:cNvPr>
          <p:cNvPicPr>
            <a:picLocks noChangeAspect="1"/>
          </p:cNvPicPr>
          <p:nvPr/>
        </p:nvPicPr>
        <p:blipFill>
          <a:blip r:embed="rId9"/>
          <a:stretch>
            <a:fillRect/>
          </a:stretch>
        </p:blipFill>
        <p:spPr>
          <a:xfrm>
            <a:off x="7024189" y="3629837"/>
            <a:ext cx="4446699" cy="3117673"/>
          </a:xfrm>
          <a:prstGeom prst="rect">
            <a:avLst/>
          </a:prstGeom>
        </p:spPr>
      </p:pic>
      <p:sp>
        <p:nvSpPr>
          <p:cNvPr id="16" name="Footer Placeholder 8">
            <a:extLst>
              <a:ext uri="{FF2B5EF4-FFF2-40B4-BE49-F238E27FC236}">
                <a16:creationId xmlns:a16="http://schemas.microsoft.com/office/drawing/2014/main" id="{DDE61887-02ED-4767-90DD-FF30D3DFD7DB}"/>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2022 Microsoft. All rights reserved. </a:t>
            </a:r>
          </a:p>
        </p:txBody>
      </p:sp>
    </p:spTree>
    <p:extLst>
      <p:ext uri="{BB962C8B-B14F-4D97-AF65-F5344CB8AC3E}">
        <p14:creationId xmlns:p14="http://schemas.microsoft.com/office/powerpoint/2010/main" val="167414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250"/>
                                        <p:tgtEl>
                                          <p:spTgt spid="6">
                                            <p:txEl>
                                              <p:pRg st="1" end="1"/>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250"/>
                                        <p:tgtEl>
                                          <p:spTgt spid="6">
                                            <p:txEl>
                                              <p:pRg st="2" end="2"/>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250"/>
                                        <p:tgtEl>
                                          <p:spTgt spid="6">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5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4" end="4"/>
                                            </p:txEl>
                                          </p:spTgt>
                                        </p:tgtEl>
                                        <p:attrNameLst>
                                          <p:attrName>style.visibility</p:attrName>
                                        </p:attrNameLst>
                                      </p:cBhvr>
                                      <p:to>
                                        <p:strVal val="visible"/>
                                      </p:to>
                                    </p:set>
                                    <p:animEffect transition="in" filter="fade">
                                      <p:cBhvr>
                                        <p:cTn id="36" dur="250"/>
                                        <p:tgtEl>
                                          <p:spTgt spid="6">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25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5" end="5"/>
                                            </p:txEl>
                                          </p:spTgt>
                                        </p:tgtEl>
                                        <p:attrNameLst>
                                          <p:attrName>style.visibility</p:attrName>
                                        </p:attrNameLst>
                                      </p:cBhvr>
                                      <p:to>
                                        <p:strVal val="visible"/>
                                      </p:to>
                                    </p:set>
                                    <p:animEffect transition="in" filter="fade">
                                      <p:cBhvr>
                                        <p:cTn id="44" dur="250"/>
                                        <p:tgtEl>
                                          <p:spTgt spid="6">
                                            <p:txEl>
                                              <p:pRg st="5" end="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25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6" end="6"/>
                                            </p:txEl>
                                          </p:spTgt>
                                        </p:tgtEl>
                                        <p:attrNameLst>
                                          <p:attrName>style.visibility</p:attrName>
                                        </p:attrNameLst>
                                      </p:cBhvr>
                                      <p:to>
                                        <p:strVal val="visible"/>
                                      </p:to>
                                    </p:set>
                                    <p:animEffect transition="in" filter="fade">
                                      <p:cBhvr>
                                        <p:cTn id="52" dur="250"/>
                                        <p:tgtEl>
                                          <p:spTgt spid="6">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25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
                                            <p:txEl>
                                              <p:pRg st="7" end="7"/>
                                            </p:txEl>
                                          </p:spTgt>
                                        </p:tgtEl>
                                        <p:attrNameLst>
                                          <p:attrName>style.visibility</p:attrName>
                                        </p:attrNameLst>
                                      </p:cBhvr>
                                      <p:to>
                                        <p:strVal val="visible"/>
                                      </p:to>
                                    </p:set>
                                    <p:animEffect transition="in" filter="fade">
                                      <p:cBhvr>
                                        <p:cTn id="60" dur="25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7a1c0fa-cd42-4be8-8359-19e5bf0404d4" xsi:nil="true"/>
    <lcf76f155ced4ddcb4097134ff3c332f xmlns="f40c2ad6-e974-4957-b53e-854bf5449f4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3CA876042AB9E449BDB0911448D4ACF" ma:contentTypeVersion="12" ma:contentTypeDescription="Create a new document." ma:contentTypeScope="" ma:versionID="7e6037c5a8b4fc4dcb7d1b956c2a2252">
  <xsd:schema xmlns:xsd="http://www.w3.org/2001/XMLSchema" xmlns:xs="http://www.w3.org/2001/XMLSchema" xmlns:p="http://schemas.microsoft.com/office/2006/metadata/properties" xmlns:ns2="f40c2ad6-e974-4957-b53e-854bf5449f41" xmlns:ns3="97a1c0fa-cd42-4be8-8359-19e5bf0404d4" targetNamespace="http://schemas.microsoft.com/office/2006/metadata/properties" ma:root="true" ma:fieldsID="953062720711b0b53990adc134a84d2b" ns2:_="" ns3:_="">
    <xsd:import namespace="f40c2ad6-e974-4957-b53e-854bf5449f41"/>
    <xsd:import namespace="97a1c0fa-cd42-4be8-8359-19e5bf0404d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0c2ad6-e974-4957-b53e-854bf5449f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9871cd61-541f-44ec-bc90-9a6d6222493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a1c0fa-cd42-4be8-8359-19e5bf0404d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1c3b580c-b449-4625-9c78-33c6555703a9}" ma:internalName="TaxCatchAll" ma:showField="CatchAllData" ma:web="97a1c0fa-cd42-4be8-8359-19e5bf0404d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4428CB-0F46-4930-9A22-1E3875639979}">
  <ds:schemaRefs>
    <ds:schemaRef ds:uri="http://schemas.openxmlformats.org/package/2006/metadata/core-properties"/>
    <ds:schemaRef ds:uri="http://schemas.microsoft.com/office/2006/metadata/properties"/>
    <ds:schemaRef ds:uri="http://purl.org/dc/elements/1.1/"/>
    <ds:schemaRef ds:uri="http://purl.org/dc/dcmitype/"/>
    <ds:schemaRef ds:uri="http://www.w3.org/XML/1998/namespace"/>
    <ds:schemaRef ds:uri="http://schemas.microsoft.com/office/2006/documentManagement/types"/>
    <ds:schemaRef ds:uri="http://schemas.microsoft.com/office/infopath/2007/PartnerControls"/>
    <ds:schemaRef ds:uri="1a92240f-489f-46c8-9630-a1a42f5a7925"/>
    <ds:schemaRef ds:uri="http://purl.org/dc/terms/"/>
    <ds:schemaRef ds:uri="97a1c0fa-cd42-4be8-8359-19e5bf0404d4"/>
    <ds:schemaRef ds:uri="f40c2ad6-e974-4957-b53e-854bf5449f41"/>
  </ds:schemaRefs>
</ds:datastoreItem>
</file>

<file path=customXml/itemProps2.xml><?xml version="1.0" encoding="utf-8"?>
<ds:datastoreItem xmlns:ds="http://schemas.openxmlformats.org/officeDocument/2006/customXml" ds:itemID="{398DE4BE-3302-47A6-A3B7-A36AACE26D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0c2ad6-e974-4957-b53e-854bf5449f41"/>
    <ds:schemaRef ds:uri="97a1c0fa-cd42-4be8-8359-19e5bf0404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25989CC-B74B-48AA-B7F2-16F6D217D5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42440</TotalTime>
  <Words>3206</Words>
  <Application>Microsoft Office PowerPoint</Application>
  <PresentationFormat>Widescreen</PresentationFormat>
  <Paragraphs>468</Paragraphs>
  <Slides>52</Slides>
  <Notes>52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Arial</vt:lpstr>
      <vt:lpstr>Calibri</vt:lpstr>
      <vt:lpstr>Calibri Light</vt:lpstr>
      <vt:lpstr>Segoe UI</vt:lpstr>
      <vt:lpstr>Segoe UI </vt:lpstr>
      <vt:lpstr>Segoe UI Condensed</vt:lpstr>
      <vt:lpstr>Segoe UI Light</vt:lpstr>
      <vt:lpstr>Segoe UI Semibold</vt:lpstr>
      <vt:lpstr>Segoe UI Semilight</vt:lpstr>
      <vt:lpstr>Custom Design</vt:lpstr>
      <vt:lpstr>PowerPoint Presentation</vt:lpstr>
      <vt:lpstr>Power BI – Experience Your Data</vt:lpstr>
      <vt:lpstr>Tools</vt:lpstr>
      <vt:lpstr>PowerPoint Presentation</vt:lpstr>
      <vt:lpstr>PowerPoint Presentation</vt:lpstr>
      <vt:lpstr>Are you a Steward or a Captain</vt:lpstr>
      <vt:lpstr>Power BI Administrator Role</vt:lpstr>
      <vt:lpstr>Typical Admin Tasks</vt:lpstr>
      <vt:lpstr>Typical Admin Tools</vt:lpstr>
      <vt:lpstr>PowerPoint Presentation</vt:lpstr>
      <vt:lpstr>Role of Administration and Governance</vt:lpstr>
      <vt:lpstr>Elements of Data Governance</vt:lpstr>
      <vt:lpstr>Configure Tenant Settings</vt:lpstr>
      <vt:lpstr>Deploying Organizational Visuals</vt:lpstr>
      <vt:lpstr>Detect Usage of Sensitive Info</vt:lpstr>
      <vt:lpstr>Managing Embed Code</vt:lpstr>
      <vt:lpstr>Help and Support Settings</vt:lpstr>
      <vt:lpstr>Help and Support Settings</vt:lpstr>
      <vt:lpstr>PowerPoint Presentation</vt:lpstr>
      <vt:lpstr>The Tenant/Your Organization </vt:lpstr>
      <vt:lpstr>Choosing Your Data Center </vt:lpstr>
      <vt:lpstr>User Accounts vs Guest Accounts </vt:lpstr>
      <vt:lpstr>Licensing </vt:lpstr>
      <vt:lpstr>Power BI Premium Feature Comparison </vt:lpstr>
      <vt:lpstr>Power BI Premium per User (PPU) </vt:lpstr>
      <vt:lpstr>Guest Licensing </vt:lpstr>
      <vt:lpstr>License Assignment </vt:lpstr>
      <vt:lpstr>Understanding Pro Trials </vt:lpstr>
      <vt:lpstr>Premium Per User Trials </vt:lpstr>
      <vt:lpstr>Configuring B2B Trust/Enabling &amp; Monitoring </vt:lpstr>
      <vt:lpstr>PowerPoint Presentation</vt:lpstr>
      <vt:lpstr>PowerPoint Presentation</vt:lpstr>
      <vt:lpstr>My Workspace vs Workspaces vs Apps</vt:lpstr>
      <vt:lpstr>Workspaces Evolved</vt:lpstr>
      <vt:lpstr>Upgrade Old Workspaces to New Workspaces</vt:lpstr>
      <vt:lpstr>Improved Workspace Experience</vt:lpstr>
      <vt:lpstr>Impact to Power BI Users</vt:lpstr>
      <vt:lpstr>Permissions in Workspaces v2</vt:lpstr>
      <vt:lpstr>Power BI Apps</vt:lpstr>
      <vt:lpstr>Sharing</vt:lpstr>
      <vt:lpstr>Publish to Web</vt:lpstr>
      <vt:lpstr>Embedding and Linking in Portals</vt:lpstr>
      <vt:lpstr>Data Sensitivity Labels</vt:lpstr>
      <vt:lpstr>Data Privacy</vt:lpstr>
      <vt:lpstr>PowerPoint Presentation</vt:lpstr>
      <vt:lpstr>PowerPoint Presentation</vt:lpstr>
      <vt:lpstr>Admin Portal – Usage Metrics</vt:lpstr>
      <vt:lpstr>Usage Metrics for Dashboards &amp; Reports</vt:lpstr>
      <vt:lpstr>Usage Metrics for Dashboards &amp; Reports – New Version</vt:lpstr>
      <vt:lpstr>Audit Logs</vt:lpstr>
      <vt:lpstr>Activity Log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Admin in a Day</dc:title>
  <dc:creator>Nikil Prabhakar</dc:creator>
  <cp:lastModifiedBy>Jenkins</cp:lastModifiedBy>
  <cp:revision>249</cp:revision>
  <dcterms:created xsi:type="dcterms:W3CDTF">2018-08-07T14:13:34Z</dcterms:created>
  <dcterms:modified xsi:type="dcterms:W3CDTF">2022-06-02T19:50:28Z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chass@microsoft.com</vt:lpwstr>
  </property>
  <property fmtid="{D5CDD505-2E9C-101B-9397-08002B2CF9AE}" pid="5" name="MSIP_Label_f42aa342-8706-4288-bd11-ebb85995028c_SetDate">
    <vt:lpwstr>2018-08-14T17:26:28.4532015Z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0x01010093CA876042AB9E449BDB0911448D4ACF</vt:lpwstr>
  </property>
</Properties>
</file>